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9" r:id="rId1"/>
  </p:sldMasterIdLst>
  <p:notesMasterIdLst>
    <p:notesMasterId r:id="rId41"/>
  </p:notesMasterIdLst>
  <p:sldIdLst>
    <p:sldId id="256" r:id="rId2"/>
    <p:sldId id="276" r:id="rId3"/>
    <p:sldId id="277" r:id="rId4"/>
    <p:sldId id="278" r:id="rId5"/>
    <p:sldId id="260" r:id="rId6"/>
    <p:sldId id="261" r:id="rId7"/>
    <p:sldId id="262" r:id="rId8"/>
    <p:sldId id="265" r:id="rId9"/>
    <p:sldId id="259" r:id="rId10"/>
    <p:sldId id="258" r:id="rId11"/>
    <p:sldId id="257" r:id="rId12"/>
    <p:sldId id="354" r:id="rId13"/>
    <p:sldId id="339" r:id="rId14"/>
    <p:sldId id="263" r:id="rId15"/>
    <p:sldId id="283" r:id="rId16"/>
    <p:sldId id="267" r:id="rId17"/>
    <p:sldId id="266" r:id="rId18"/>
    <p:sldId id="268" r:id="rId19"/>
    <p:sldId id="269" r:id="rId20"/>
    <p:sldId id="270" r:id="rId21"/>
    <p:sldId id="271" r:id="rId22"/>
    <p:sldId id="272" r:id="rId23"/>
    <p:sldId id="273" r:id="rId24"/>
    <p:sldId id="274" r:id="rId25"/>
    <p:sldId id="285" r:id="rId26"/>
    <p:sldId id="279" r:id="rId27"/>
    <p:sldId id="280" r:id="rId28"/>
    <p:sldId id="281" r:id="rId29"/>
    <p:sldId id="287" r:id="rId30"/>
    <p:sldId id="326" r:id="rId31"/>
    <p:sldId id="289" r:id="rId32"/>
    <p:sldId id="308" r:id="rId33"/>
    <p:sldId id="325" r:id="rId34"/>
    <p:sldId id="286" r:id="rId35"/>
    <p:sldId id="309" r:id="rId36"/>
    <p:sldId id="310" r:id="rId37"/>
    <p:sldId id="311" r:id="rId38"/>
    <p:sldId id="352" r:id="rId39"/>
    <p:sldId id="353" r:id="rId40"/>
  </p:sldIdLst>
  <p:sldSz cx="9144000" cy="6858000" type="screen4x3"/>
  <p:notesSz cx="6858000" cy="9117013"/>
  <p:defaultTextStyle>
    <a:defPPr>
      <a:defRPr lang="en-US"/>
    </a:defPPr>
    <a:lvl1pPr algn="l" rtl="0" eaLnBrk="0" fontAlgn="base" hangingPunct="0">
      <a:spcBef>
        <a:spcPct val="0"/>
      </a:spcBef>
      <a:spcAft>
        <a:spcPct val="0"/>
      </a:spcAft>
      <a:defRPr sz="10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0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0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0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000" kern="1200">
        <a:solidFill>
          <a:schemeClr val="tx1"/>
        </a:solidFill>
        <a:latin typeface="Times New Roman" panose="02020603050405020304" pitchFamily="18" charset="0"/>
        <a:ea typeface="+mn-ea"/>
        <a:cs typeface="+mn-cs"/>
      </a:defRPr>
    </a:lvl5pPr>
    <a:lvl6pPr marL="2286000" algn="l" defTabSz="914400" rtl="0" eaLnBrk="1" latinLnBrk="0" hangingPunct="1">
      <a:defRPr sz="1000" kern="1200">
        <a:solidFill>
          <a:schemeClr val="tx1"/>
        </a:solidFill>
        <a:latin typeface="Times New Roman" panose="02020603050405020304" pitchFamily="18" charset="0"/>
        <a:ea typeface="+mn-ea"/>
        <a:cs typeface="+mn-cs"/>
      </a:defRPr>
    </a:lvl6pPr>
    <a:lvl7pPr marL="2743200" algn="l" defTabSz="914400" rtl="0" eaLnBrk="1" latinLnBrk="0" hangingPunct="1">
      <a:defRPr sz="1000" kern="1200">
        <a:solidFill>
          <a:schemeClr val="tx1"/>
        </a:solidFill>
        <a:latin typeface="Times New Roman" panose="02020603050405020304" pitchFamily="18" charset="0"/>
        <a:ea typeface="+mn-ea"/>
        <a:cs typeface="+mn-cs"/>
      </a:defRPr>
    </a:lvl7pPr>
    <a:lvl8pPr marL="3200400" algn="l" defTabSz="914400" rtl="0" eaLnBrk="1" latinLnBrk="0" hangingPunct="1">
      <a:defRPr sz="1000" kern="1200">
        <a:solidFill>
          <a:schemeClr val="tx1"/>
        </a:solidFill>
        <a:latin typeface="Times New Roman" panose="02020603050405020304" pitchFamily="18" charset="0"/>
        <a:ea typeface="+mn-ea"/>
        <a:cs typeface="+mn-cs"/>
      </a:defRPr>
    </a:lvl8pPr>
    <a:lvl9pPr marL="3657600" algn="l" defTabSz="914400" rtl="0" eaLnBrk="1" latinLnBrk="0" hangingPunct="1">
      <a:defRPr sz="10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94" autoAdjust="0"/>
  </p:normalViewPr>
  <p:slideViewPr>
    <p:cSldViewPr>
      <p:cViewPr varScale="1">
        <p:scale>
          <a:sx n="121" d="100"/>
          <a:sy n="121" d="100"/>
        </p:scale>
        <p:origin x="18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42FC0031-3A61-D964-4057-9AEA396CEFD5}"/>
              </a:ext>
            </a:extLst>
          </p:cNvPr>
          <p:cNvSpPr>
            <a:spLocks noGrp="1" noChangeArrowheads="1"/>
          </p:cNvSpPr>
          <p:nvPr>
            <p:ph type="hdr" sz="quarter"/>
          </p:nvPr>
        </p:nvSpPr>
        <p:spPr bwMode="auto">
          <a:xfrm>
            <a:off x="0" y="0"/>
            <a:ext cx="2971800" cy="455613"/>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148483" name="Rectangle 3">
            <a:extLst>
              <a:ext uri="{FF2B5EF4-FFF2-40B4-BE49-F238E27FC236}">
                <a16:creationId xmlns:a16="http://schemas.microsoft.com/office/drawing/2014/main" id="{3FFA32BF-3BF1-61AC-2F2F-7E47B886E7F0}"/>
              </a:ext>
            </a:extLst>
          </p:cNvPr>
          <p:cNvSpPr>
            <a:spLocks noGrp="1" noChangeArrowheads="1"/>
          </p:cNvSpPr>
          <p:nvPr>
            <p:ph type="dt" idx="1"/>
          </p:nvPr>
        </p:nvSpPr>
        <p:spPr bwMode="auto">
          <a:xfrm>
            <a:off x="3886200" y="0"/>
            <a:ext cx="2971800" cy="455613"/>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387C85C3-73B3-A188-74F8-9DF2333B41BF}"/>
              </a:ext>
            </a:extLst>
          </p:cNvPr>
          <p:cNvSpPr>
            <a:spLocks noChangeArrowheads="1" noTextEdit="1"/>
          </p:cNvSpPr>
          <p:nvPr>
            <p:ph type="sldImg" idx="2"/>
          </p:nvPr>
        </p:nvSpPr>
        <p:spPr bwMode="auto">
          <a:xfrm>
            <a:off x="1150938" y="684213"/>
            <a:ext cx="4557712" cy="34178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8485" name="Rectangle 5">
            <a:extLst>
              <a:ext uri="{FF2B5EF4-FFF2-40B4-BE49-F238E27FC236}">
                <a16:creationId xmlns:a16="http://schemas.microsoft.com/office/drawing/2014/main" id="{D4DA150A-FD63-3243-8644-0C13B871D535}"/>
              </a:ext>
            </a:extLst>
          </p:cNvPr>
          <p:cNvSpPr>
            <a:spLocks noGrp="1" noChangeArrowheads="1"/>
          </p:cNvSpPr>
          <p:nvPr>
            <p:ph type="body" sz="quarter" idx="3"/>
          </p:nvPr>
        </p:nvSpPr>
        <p:spPr bwMode="auto">
          <a:xfrm>
            <a:off x="914400" y="4330700"/>
            <a:ext cx="5029200" cy="41021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48486" name="Rectangle 6">
            <a:extLst>
              <a:ext uri="{FF2B5EF4-FFF2-40B4-BE49-F238E27FC236}">
                <a16:creationId xmlns:a16="http://schemas.microsoft.com/office/drawing/2014/main" id="{F15E7325-9F59-0E3C-2A4F-3C29D634E206}"/>
              </a:ext>
            </a:extLst>
          </p:cNvPr>
          <p:cNvSpPr>
            <a:spLocks noGrp="1" noChangeArrowheads="1"/>
          </p:cNvSpPr>
          <p:nvPr>
            <p:ph type="ftr" sz="quarter" idx="4"/>
          </p:nvPr>
        </p:nvSpPr>
        <p:spPr bwMode="auto">
          <a:xfrm>
            <a:off x="0" y="8661400"/>
            <a:ext cx="2971800" cy="455613"/>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148487" name="Rectangle 7">
            <a:extLst>
              <a:ext uri="{FF2B5EF4-FFF2-40B4-BE49-F238E27FC236}">
                <a16:creationId xmlns:a16="http://schemas.microsoft.com/office/drawing/2014/main" id="{3FEA501B-9C55-A30C-287D-928643DC0B2B}"/>
              </a:ext>
            </a:extLst>
          </p:cNvPr>
          <p:cNvSpPr>
            <a:spLocks noGrp="1" noChangeArrowheads="1"/>
          </p:cNvSpPr>
          <p:nvPr>
            <p:ph type="sldNum" sz="quarter" idx="5"/>
          </p:nvPr>
        </p:nvSpPr>
        <p:spPr bwMode="auto">
          <a:xfrm>
            <a:off x="3886200" y="8661400"/>
            <a:ext cx="2971800" cy="455613"/>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4199455-7536-DB44-BC68-C869F5AFDCD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5BB8BC9-B495-B6BE-C1AD-53CB37A1934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C8C0D45E-90AF-7A42-9899-6D0F39628188}" type="slidenum">
              <a:rPr lang="en-US" altLang="en-US" sz="1200" smtClean="0"/>
              <a:pPr/>
              <a:t>1</a:t>
            </a:fld>
            <a:endParaRPr lang="en-US" altLang="en-US" sz="1200"/>
          </a:p>
        </p:txBody>
      </p:sp>
      <p:sp>
        <p:nvSpPr>
          <p:cNvPr id="5123" name="Rectangle 2">
            <a:extLst>
              <a:ext uri="{FF2B5EF4-FFF2-40B4-BE49-F238E27FC236}">
                <a16:creationId xmlns:a16="http://schemas.microsoft.com/office/drawing/2014/main" id="{D8DA3C2C-7D44-3BB5-599D-9B5DEFF46352}"/>
              </a:ext>
            </a:extLst>
          </p:cNvPr>
          <p:cNvSpPr>
            <a:spLocks noChangeArrowheads="1" noTextEdit="1"/>
          </p:cNvSpPr>
          <p:nvPr>
            <p:ph type="sldImg"/>
          </p:nvPr>
        </p:nvSpPr>
        <p:spPr>
          <a:ln/>
        </p:spPr>
      </p:sp>
      <p:sp>
        <p:nvSpPr>
          <p:cNvPr id="5124" name="Rectangle 3">
            <a:extLst>
              <a:ext uri="{FF2B5EF4-FFF2-40B4-BE49-F238E27FC236}">
                <a16:creationId xmlns:a16="http://schemas.microsoft.com/office/drawing/2014/main" id="{09A727B4-282F-982A-FE22-6C6455EE509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This PowerPoint presentation is intended for the training of BYU-Idaho employees who may have occasion to conduct maintenance or custodial activities near asbestos containing materials.  The examples of asbestos containing materials given in this presentation are not all-inclusive and workers should always check the university asbestos file in the Physical Plant Office or contact the safety officer before disturbing any materials that could possibly contain asbestos.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5DE3D08-5C5B-0F6B-ED05-DDE3813C178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204CFA6A-4B74-F447-A35A-1E9C4A2BBAEF}" type="slidenum">
              <a:rPr lang="en-US" altLang="en-US" sz="1200" smtClean="0"/>
              <a:pPr/>
              <a:t>10</a:t>
            </a:fld>
            <a:endParaRPr lang="en-US" altLang="en-US" sz="1200"/>
          </a:p>
        </p:txBody>
      </p:sp>
      <p:sp>
        <p:nvSpPr>
          <p:cNvPr id="23555" name="Rectangle 2">
            <a:extLst>
              <a:ext uri="{FF2B5EF4-FFF2-40B4-BE49-F238E27FC236}">
                <a16:creationId xmlns:a16="http://schemas.microsoft.com/office/drawing/2014/main" id="{15895554-6CDE-98A8-B490-D9301ABDC56C}"/>
              </a:ext>
            </a:extLst>
          </p:cNvPr>
          <p:cNvSpPr>
            <a:spLocks noChangeArrowheads="1" noTextEdit="1"/>
          </p:cNvSpPr>
          <p:nvPr>
            <p:ph type="sldImg"/>
          </p:nvPr>
        </p:nvSpPr>
        <p:spPr>
          <a:ln/>
        </p:spPr>
      </p:sp>
      <p:sp>
        <p:nvSpPr>
          <p:cNvPr id="23556" name="Rectangle 3">
            <a:extLst>
              <a:ext uri="{FF2B5EF4-FFF2-40B4-BE49-F238E27FC236}">
                <a16:creationId xmlns:a16="http://schemas.microsoft.com/office/drawing/2014/main" id="{CE2086FC-EC30-D055-FD64-D47BE807AE2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fibers can be fractured into microscopic spear-like particles that can  become airborne.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0D5F70E-1510-F2D1-83AA-98FE1C21D28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02B9E155-7A0A-2444-A268-90C4C49C14C3}" type="slidenum">
              <a:rPr lang="en-US" altLang="en-US" sz="1200" smtClean="0"/>
              <a:pPr/>
              <a:t>11</a:t>
            </a:fld>
            <a:endParaRPr lang="en-US" altLang="en-US" sz="1200"/>
          </a:p>
        </p:txBody>
      </p:sp>
      <p:sp>
        <p:nvSpPr>
          <p:cNvPr id="25603" name="Rectangle 2">
            <a:extLst>
              <a:ext uri="{FF2B5EF4-FFF2-40B4-BE49-F238E27FC236}">
                <a16:creationId xmlns:a16="http://schemas.microsoft.com/office/drawing/2014/main" id="{7D33EB2D-7E8B-3ACD-CD51-61303CC174FF}"/>
              </a:ext>
            </a:extLst>
          </p:cNvPr>
          <p:cNvSpPr>
            <a:spLocks noChangeArrowheads="1" noTextEdit="1"/>
          </p:cNvSpPr>
          <p:nvPr>
            <p:ph type="sldImg"/>
          </p:nvPr>
        </p:nvSpPr>
        <p:spPr>
          <a:ln/>
        </p:spPr>
      </p:sp>
      <p:sp>
        <p:nvSpPr>
          <p:cNvPr id="25604" name="Rectangle 3">
            <a:extLst>
              <a:ext uri="{FF2B5EF4-FFF2-40B4-BE49-F238E27FC236}">
                <a16:creationId xmlns:a16="http://schemas.microsoft.com/office/drawing/2014/main" id="{CA2F79F2-09B5-C09E-E484-B4FE5A5F6D2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Inhalation of asbestos fibers causes the spear-like fibers to become embedded in the air sac or alveoli of the lungs, creating scare tissue and retarding the respiration process.</a:t>
            </a:r>
          </a:p>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00C54AB5-1445-184A-F0D7-B0EAA3E4D31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3DC9DEE0-C3D0-6646-A549-1AF9AFAF37E5}" type="slidenum">
              <a:rPr lang="en-US" altLang="en-US" sz="1200" smtClean="0"/>
              <a:pPr/>
              <a:t>12</a:t>
            </a:fld>
            <a:endParaRPr lang="en-US" altLang="en-US" sz="1200"/>
          </a:p>
        </p:txBody>
      </p:sp>
      <p:sp>
        <p:nvSpPr>
          <p:cNvPr id="27651" name="Rectangle 2">
            <a:extLst>
              <a:ext uri="{FF2B5EF4-FFF2-40B4-BE49-F238E27FC236}">
                <a16:creationId xmlns:a16="http://schemas.microsoft.com/office/drawing/2014/main" id="{AB71D693-25B1-53D7-29EE-B43BC495C605}"/>
              </a:ext>
            </a:extLst>
          </p:cNvPr>
          <p:cNvSpPr>
            <a:spLocks noChangeArrowheads="1" noTextEdit="1"/>
          </p:cNvSpPr>
          <p:nvPr>
            <p:ph type="sldImg"/>
          </p:nvPr>
        </p:nvSpPr>
        <p:spPr>
          <a:ln/>
        </p:spPr>
      </p:sp>
      <p:sp>
        <p:nvSpPr>
          <p:cNvPr id="27652" name="Rectangle 3">
            <a:extLst>
              <a:ext uri="{FF2B5EF4-FFF2-40B4-BE49-F238E27FC236}">
                <a16:creationId xmlns:a16="http://schemas.microsoft.com/office/drawing/2014/main" id="{85D2EB65-7B48-0CDE-B754-E622DE4B6B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TWA means Time Weighted Average.  This is a term used to describe average exposure limits over an 8 hour work period.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61219DA-13FE-45C4-9268-0BDE4B71C5E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86982465-24D5-AB48-829A-1F1B23FC9312}" type="slidenum">
              <a:rPr lang="en-US" altLang="en-US" sz="1200" smtClean="0"/>
              <a:pPr/>
              <a:t>13</a:t>
            </a:fld>
            <a:endParaRPr lang="en-US" altLang="en-US" sz="1200"/>
          </a:p>
        </p:txBody>
      </p:sp>
      <p:sp>
        <p:nvSpPr>
          <p:cNvPr id="29699" name="Rectangle 2">
            <a:extLst>
              <a:ext uri="{FF2B5EF4-FFF2-40B4-BE49-F238E27FC236}">
                <a16:creationId xmlns:a16="http://schemas.microsoft.com/office/drawing/2014/main" id="{FC5514FB-F9CC-33F8-B9B1-04A3E854E3EF}"/>
              </a:ext>
            </a:extLst>
          </p:cNvPr>
          <p:cNvSpPr>
            <a:spLocks noChangeArrowheads="1" noTextEdit="1"/>
          </p:cNvSpPr>
          <p:nvPr>
            <p:ph type="sldImg"/>
          </p:nvPr>
        </p:nvSpPr>
        <p:spPr>
          <a:ln/>
        </p:spPr>
      </p:sp>
      <p:sp>
        <p:nvSpPr>
          <p:cNvPr id="29700" name="Rectangle 3">
            <a:extLst>
              <a:ext uri="{FF2B5EF4-FFF2-40B4-BE49-F238E27FC236}">
                <a16:creationId xmlns:a16="http://schemas.microsoft.com/office/drawing/2014/main" id="{42D21361-E381-1649-E24B-BBB3556F916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is primarily an airborne, inhalation health risk.  Friable essentially means that an asbestos containing material can easily become airborne while a non friable material will generally not present an airborne exposure risk unless the material is mechanically turned into powder or dust by grinding, sanding, etc.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E32A24F6-F577-E094-746D-22112C6AFB8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93F7F160-57F4-8C44-8167-1CDEA8DF1524}" type="slidenum">
              <a:rPr lang="en-US" altLang="en-US" sz="1200" smtClean="0"/>
              <a:pPr/>
              <a:t>14</a:t>
            </a:fld>
            <a:endParaRPr lang="en-US" altLang="en-US" sz="1200"/>
          </a:p>
        </p:txBody>
      </p:sp>
      <p:sp>
        <p:nvSpPr>
          <p:cNvPr id="31747" name="Rectangle 2">
            <a:extLst>
              <a:ext uri="{FF2B5EF4-FFF2-40B4-BE49-F238E27FC236}">
                <a16:creationId xmlns:a16="http://schemas.microsoft.com/office/drawing/2014/main" id="{0F5FD621-1625-30BA-B5BA-3672064FB7ED}"/>
              </a:ext>
            </a:extLst>
          </p:cNvPr>
          <p:cNvSpPr>
            <a:spLocks noChangeArrowheads="1" noTextEdit="1"/>
          </p:cNvSpPr>
          <p:nvPr>
            <p:ph type="sldImg"/>
          </p:nvPr>
        </p:nvSpPr>
        <p:spPr>
          <a:ln/>
        </p:spPr>
      </p:sp>
      <p:sp>
        <p:nvSpPr>
          <p:cNvPr id="31748" name="Rectangle 3">
            <a:extLst>
              <a:ext uri="{FF2B5EF4-FFF2-40B4-BE49-F238E27FC236}">
                <a16:creationId xmlns:a16="http://schemas.microsoft.com/office/drawing/2014/main" id="{0A88A738-9EA1-49F2-7F3B-44CDA372F54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The adverse health effects of extended exposure to high concentrations of asbestos are well researched and documented.  Although the risk of low-level exposures are not well established the EPA has concluded that there is no level of exposure below which the risks of contracting an asbestos-related disease are zero.</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8AA7A63-722E-C95B-2437-C01C97A1A9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BC237F0F-D07C-2E41-BA75-603BD1F249F5}" type="slidenum">
              <a:rPr lang="en-US" altLang="en-US" sz="1200" smtClean="0"/>
              <a:pPr/>
              <a:t>15</a:t>
            </a:fld>
            <a:endParaRPr lang="en-US" altLang="en-US" sz="1200"/>
          </a:p>
        </p:txBody>
      </p:sp>
      <p:sp>
        <p:nvSpPr>
          <p:cNvPr id="33795" name="Rectangle 2">
            <a:extLst>
              <a:ext uri="{FF2B5EF4-FFF2-40B4-BE49-F238E27FC236}">
                <a16:creationId xmlns:a16="http://schemas.microsoft.com/office/drawing/2014/main" id="{93B331D1-81A4-3E77-FDA9-5F6FC3804D15}"/>
              </a:ext>
            </a:extLst>
          </p:cNvPr>
          <p:cNvSpPr>
            <a:spLocks noChangeArrowheads="1" noTextEdit="1"/>
          </p:cNvSpPr>
          <p:nvPr>
            <p:ph type="sldImg"/>
          </p:nvPr>
        </p:nvSpPr>
        <p:spPr>
          <a:ln/>
        </p:spPr>
      </p:sp>
      <p:sp>
        <p:nvSpPr>
          <p:cNvPr id="33796" name="Rectangle 3">
            <a:extLst>
              <a:ext uri="{FF2B5EF4-FFF2-40B4-BE49-F238E27FC236}">
                <a16:creationId xmlns:a16="http://schemas.microsoft.com/office/drawing/2014/main" id="{E08FF695-969E-10FB-E1ED-8B8E24195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Latency period means that the onset of the symptoms of these diseases will generally not be manifested for the associated period of time.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D4D158F0-B5C5-C075-3CB7-B7A66B26587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1D05E1D3-6BEB-934F-B2D0-1E258583BCD5}" type="slidenum">
              <a:rPr lang="en-US" altLang="en-US" sz="1200" smtClean="0"/>
              <a:pPr/>
              <a:t>16</a:t>
            </a:fld>
            <a:endParaRPr lang="en-US" altLang="en-US" sz="1200"/>
          </a:p>
        </p:txBody>
      </p:sp>
      <p:sp>
        <p:nvSpPr>
          <p:cNvPr id="35843" name="Rectangle 2">
            <a:extLst>
              <a:ext uri="{FF2B5EF4-FFF2-40B4-BE49-F238E27FC236}">
                <a16:creationId xmlns:a16="http://schemas.microsoft.com/office/drawing/2014/main" id="{F7F7C803-2BFE-C559-E2A2-FF13DA4F6729}"/>
              </a:ext>
            </a:extLst>
          </p:cNvPr>
          <p:cNvSpPr>
            <a:spLocks noChangeArrowheads="1" noTextEdit="1"/>
          </p:cNvSpPr>
          <p:nvPr>
            <p:ph type="sldImg"/>
          </p:nvPr>
        </p:nvSpPr>
        <p:spPr>
          <a:ln/>
        </p:spPr>
      </p:sp>
      <p:sp>
        <p:nvSpPr>
          <p:cNvPr id="35844" name="Rectangle 3">
            <a:extLst>
              <a:ext uri="{FF2B5EF4-FFF2-40B4-BE49-F238E27FC236}">
                <a16:creationId xmlns:a16="http://schemas.microsoft.com/office/drawing/2014/main" id="{74EB9F9C-B799-D05F-DFAE-02035625B5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Microscopic view of dyed asbestos fibers in lung tissue.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AF9C5CE5-A37B-64D4-179E-9609F5442B1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445F18EA-3A9C-224A-9B6A-0CF5D4B0254D}" type="slidenum">
              <a:rPr lang="en-US" altLang="en-US" sz="1200" smtClean="0"/>
              <a:pPr/>
              <a:t>17</a:t>
            </a:fld>
            <a:endParaRPr lang="en-US" altLang="en-US" sz="1200"/>
          </a:p>
        </p:txBody>
      </p:sp>
      <p:sp>
        <p:nvSpPr>
          <p:cNvPr id="37891" name="Rectangle 2">
            <a:extLst>
              <a:ext uri="{FF2B5EF4-FFF2-40B4-BE49-F238E27FC236}">
                <a16:creationId xmlns:a16="http://schemas.microsoft.com/office/drawing/2014/main" id="{3EC136E8-3DBA-DB88-1E78-76CA650F8310}"/>
              </a:ext>
            </a:extLst>
          </p:cNvPr>
          <p:cNvSpPr>
            <a:spLocks noChangeArrowheads="1" noTextEdit="1"/>
          </p:cNvSpPr>
          <p:nvPr>
            <p:ph type="sldImg"/>
          </p:nvPr>
        </p:nvSpPr>
        <p:spPr>
          <a:ln/>
        </p:spPr>
      </p:sp>
      <p:sp>
        <p:nvSpPr>
          <p:cNvPr id="37892" name="Rectangle 3">
            <a:extLst>
              <a:ext uri="{FF2B5EF4-FFF2-40B4-BE49-F238E27FC236}">
                <a16:creationId xmlns:a16="http://schemas.microsoft.com/office/drawing/2014/main" id="{8AD8E084-315A-9327-E81D-5DA9EF5D5EB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Microscopic view of spear-like asbestos fiber in lung tissue.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DE73A36E-7EE4-880A-A75E-DEF1805C59A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3406EFDD-254A-6942-B8ED-4707DC1A0D9E}" type="slidenum">
              <a:rPr lang="en-US" altLang="en-US" sz="1200" smtClean="0"/>
              <a:pPr/>
              <a:t>18</a:t>
            </a:fld>
            <a:endParaRPr lang="en-US" altLang="en-US" sz="1200"/>
          </a:p>
        </p:txBody>
      </p:sp>
      <p:sp>
        <p:nvSpPr>
          <p:cNvPr id="39939" name="Rectangle 2">
            <a:extLst>
              <a:ext uri="{FF2B5EF4-FFF2-40B4-BE49-F238E27FC236}">
                <a16:creationId xmlns:a16="http://schemas.microsoft.com/office/drawing/2014/main" id="{0C56BB7E-F4BF-EB54-5507-3D60DFF39DB2}"/>
              </a:ext>
            </a:extLst>
          </p:cNvPr>
          <p:cNvSpPr>
            <a:spLocks noChangeArrowheads="1" noTextEdit="1"/>
          </p:cNvSpPr>
          <p:nvPr>
            <p:ph type="sldImg"/>
          </p:nvPr>
        </p:nvSpPr>
        <p:spPr>
          <a:ln/>
        </p:spPr>
      </p:sp>
      <p:sp>
        <p:nvSpPr>
          <p:cNvPr id="39940" name="Rectangle 3">
            <a:extLst>
              <a:ext uri="{FF2B5EF4-FFF2-40B4-BE49-F238E27FC236}">
                <a16:creationId xmlns:a16="http://schemas.microsoft.com/office/drawing/2014/main" id="{AE5B5218-3863-2BC1-C784-EF2636F404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Artist’s depiction of alveoli scarring in lungs.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F37969F5-A5EB-B6B1-9D93-75E64DC0D10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6887A929-000B-3642-AA2F-CD587AA4C41B}" type="slidenum">
              <a:rPr lang="en-US" altLang="en-US" sz="1200" smtClean="0"/>
              <a:pPr/>
              <a:t>19</a:t>
            </a:fld>
            <a:endParaRPr lang="en-US" altLang="en-US" sz="1200"/>
          </a:p>
        </p:txBody>
      </p:sp>
      <p:sp>
        <p:nvSpPr>
          <p:cNvPr id="41987" name="Rectangle 2">
            <a:extLst>
              <a:ext uri="{FF2B5EF4-FFF2-40B4-BE49-F238E27FC236}">
                <a16:creationId xmlns:a16="http://schemas.microsoft.com/office/drawing/2014/main" id="{0E8B90D6-C272-32C6-F7DF-E6F08AA5B471}"/>
              </a:ext>
            </a:extLst>
          </p:cNvPr>
          <p:cNvSpPr>
            <a:spLocks noChangeArrowheads="1" noTextEdit="1"/>
          </p:cNvSpPr>
          <p:nvPr>
            <p:ph type="sldImg"/>
          </p:nvPr>
        </p:nvSpPr>
        <p:spPr>
          <a:ln/>
        </p:spPr>
      </p:sp>
      <p:sp>
        <p:nvSpPr>
          <p:cNvPr id="41988" name="Rectangle 3">
            <a:extLst>
              <a:ext uri="{FF2B5EF4-FFF2-40B4-BE49-F238E27FC236}">
                <a16:creationId xmlns:a16="http://schemas.microsoft.com/office/drawing/2014/main" id="{6C32187C-CAE0-3B98-2C26-53D290E5F7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 fibrous thickening of the lining of the chest cavity that can be a precursor to lung cancer.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EB6B648-DF14-47B4-1156-030B9248DAF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D64668B4-6BF2-A744-8809-910007D214BE}" type="slidenum">
              <a:rPr lang="en-US" altLang="en-US" sz="1200" smtClean="0"/>
              <a:pPr/>
              <a:t>2</a:t>
            </a:fld>
            <a:endParaRPr lang="en-US" altLang="en-US" sz="1200"/>
          </a:p>
        </p:txBody>
      </p:sp>
      <p:sp>
        <p:nvSpPr>
          <p:cNvPr id="7171" name="Rectangle 2">
            <a:extLst>
              <a:ext uri="{FF2B5EF4-FFF2-40B4-BE49-F238E27FC236}">
                <a16:creationId xmlns:a16="http://schemas.microsoft.com/office/drawing/2014/main" id="{7C84F4EB-67B8-BD52-248F-750AFCDD399E}"/>
              </a:ext>
            </a:extLst>
          </p:cNvPr>
          <p:cNvSpPr>
            <a:spLocks noChangeArrowheads="1" noTextEdit="1"/>
          </p:cNvSpPr>
          <p:nvPr>
            <p:ph type="sldImg"/>
          </p:nvPr>
        </p:nvSpPr>
        <p:spPr>
          <a:ln/>
        </p:spPr>
      </p:sp>
      <p:sp>
        <p:nvSpPr>
          <p:cNvPr id="7172" name="Rectangle 3">
            <a:extLst>
              <a:ext uri="{FF2B5EF4-FFF2-40B4-BE49-F238E27FC236}">
                <a16:creationId xmlns:a16="http://schemas.microsoft.com/office/drawing/2014/main" id="{2AA614EA-B1E4-0A05-2C60-33F54D008A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5213615C-B663-76C6-A82A-E4E7D6E6720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2FE31C76-45D5-7B48-9BEB-A735FF4F2D63}" type="slidenum">
              <a:rPr lang="en-US" altLang="en-US" sz="1200" smtClean="0"/>
              <a:pPr/>
              <a:t>20</a:t>
            </a:fld>
            <a:endParaRPr lang="en-US" altLang="en-US" sz="1200"/>
          </a:p>
        </p:txBody>
      </p:sp>
      <p:sp>
        <p:nvSpPr>
          <p:cNvPr id="44035" name="Rectangle 2">
            <a:extLst>
              <a:ext uri="{FF2B5EF4-FFF2-40B4-BE49-F238E27FC236}">
                <a16:creationId xmlns:a16="http://schemas.microsoft.com/office/drawing/2014/main" id="{07DD832E-899E-2C4D-142C-84756AD15C75}"/>
              </a:ext>
            </a:extLst>
          </p:cNvPr>
          <p:cNvSpPr>
            <a:spLocks noChangeArrowheads="1" noTextEdit="1"/>
          </p:cNvSpPr>
          <p:nvPr>
            <p:ph type="sldImg"/>
          </p:nvPr>
        </p:nvSpPr>
        <p:spPr>
          <a:ln/>
        </p:spPr>
      </p:sp>
      <p:sp>
        <p:nvSpPr>
          <p:cNvPr id="44036" name="Rectangle 3">
            <a:extLst>
              <a:ext uri="{FF2B5EF4-FFF2-40B4-BE49-F238E27FC236}">
                <a16:creationId xmlns:a16="http://schemas.microsoft.com/office/drawing/2014/main" id="{A406C733-FAC6-8DB0-627D-5ECB5DBD30E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 smoker exposed to asbestos fibers is at least 50 times more likely to develop lung cancer than the general public.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0E2B44E4-9376-2C1F-45D0-7D5CB390EBE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74890B5A-63E9-8848-99AE-ACFFCF4E4828}" type="slidenum">
              <a:rPr lang="en-US" altLang="en-US" sz="1200" smtClean="0"/>
              <a:pPr/>
              <a:t>21</a:t>
            </a:fld>
            <a:endParaRPr lang="en-US" altLang="en-US" sz="1200"/>
          </a:p>
        </p:txBody>
      </p:sp>
      <p:sp>
        <p:nvSpPr>
          <p:cNvPr id="46083" name="Rectangle 2">
            <a:extLst>
              <a:ext uri="{FF2B5EF4-FFF2-40B4-BE49-F238E27FC236}">
                <a16:creationId xmlns:a16="http://schemas.microsoft.com/office/drawing/2014/main" id="{E81B762F-6A03-4643-F4E9-9388806DAEF7}"/>
              </a:ext>
            </a:extLst>
          </p:cNvPr>
          <p:cNvSpPr>
            <a:spLocks noChangeArrowheads="1" noTextEdit="1"/>
          </p:cNvSpPr>
          <p:nvPr>
            <p:ph type="sldImg"/>
          </p:nvPr>
        </p:nvSpPr>
        <p:spPr>
          <a:ln/>
        </p:spPr>
      </p:sp>
      <p:sp>
        <p:nvSpPr>
          <p:cNvPr id="46084" name="Rectangle 3">
            <a:extLst>
              <a:ext uri="{FF2B5EF4-FFF2-40B4-BE49-F238E27FC236}">
                <a16:creationId xmlns:a16="http://schemas.microsoft.com/office/drawing/2014/main" id="{ED12D21C-2C22-85EE-5F35-3985A5A3E1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Note: Significant exposure would likely have occurred to asbestos industry workers during the 1960s and 1970s, but due to the latency periods associated with asbestos-related diseases the mortality rates do not significantly increase until the 1980s and 1990s.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5FE07D3F-07BA-07C8-03DB-FB815386E7C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BA1D619D-DFC9-6C4B-A3FB-F39980E22829}" type="slidenum">
              <a:rPr lang="en-US" altLang="en-US" sz="1200" smtClean="0"/>
              <a:pPr/>
              <a:t>23</a:t>
            </a:fld>
            <a:endParaRPr lang="en-US" altLang="en-US" sz="1200"/>
          </a:p>
        </p:txBody>
      </p:sp>
      <p:sp>
        <p:nvSpPr>
          <p:cNvPr id="49155" name="Rectangle 2">
            <a:extLst>
              <a:ext uri="{FF2B5EF4-FFF2-40B4-BE49-F238E27FC236}">
                <a16:creationId xmlns:a16="http://schemas.microsoft.com/office/drawing/2014/main" id="{18DBADF2-1621-B9FE-E9A3-A56F2368DF2F}"/>
              </a:ext>
            </a:extLst>
          </p:cNvPr>
          <p:cNvSpPr>
            <a:spLocks noChangeArrowheads="1" noTextEdit="1"/>
          </p:cNvSpPr>
          <p:nvPr>
            <p:ph type="sldImg"/>
          </p:nvPr>
        </p:nvSpPr>
        <p:spPr>
          <a:ln/>
        </p:spPr>
      </p:sp>
      <p:sp>
        <p:nvSpPr>
          <p:cNvPr id="49156" name="Rectangle 3">
            <a:extLst>
              <a:ext uri="{FF2B5EF4-FFF2-40B4-BE49-F238E27FC236}">
                <a16:creationId xmlns:a16="http://schemas.microsoft.com/office/drawing/2014/main" id="{47C28600-CB00-2900-167D-488976EFBFA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The top gray line is the median age at death for U.S. females.  The middle gray line is the median age at death for all U.S. deaths (male and female).  The lower gray line is the median age at death for U.S. males.  The black line is the median age at deaths related to asbestosis.  Notice the effects of regulatory efforts to control asbestos exposure over the years.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89386123-9491-168B-F2C8-9E0FC17D254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27DAABE0-19FE-DC4B-8E3C-C37803503186}" type="slidenum">
              <a:rPr lang="en-US" altLang="en-US" sz="1200" smtClean="0"/>
              <a:pPr/>
              <a:t>25</a:t>
            </a:fld>
            <a:endParaRPr lang="en-US" altLang="en-US" sz="1200"/>
          </a:p>
        </p:txBody>
      </p:sp>
      <p:sp>
        <p:nvSpPr>
          <p:cNvPr id="52227" name="Rectangle 2">
            <a:extLst>
              <a:ext uri="{FF2B5EF4-FFF2-40B4-BE49-F238E27FC236}">
                <a16:creationId xmlns:a16="http://schemas.microsoft.com/office/drawing/2014/main" id="{D09A1970-765F-2E84-8B20-4BAA20D6F5A6}"/>
              </a:ext>
            </a:extLst>
          </p:cNvPr>
          <p:cNvSpPr>
            <a:spLocks noChangeArrowheads="1" noTextEdit="1"/>
          </p:cNvSpPr>
          <p:nvPr>
            <p:ph type="sldImg"/>
          </p:nvPr>
        </p:nvSpPr>
        <p:spPr>
          <a:ln/>
        </p:spPr>
      </p:sp>
      <p:sp>
        <p:nvSpPr>
          <p:cNvPr id="52228" name="Rectangle 3">
            <a:extLst>
              <a:ext uri="{FF2B5EF4-FFF2-40B4-BE49-F238E27FC236}">
                <a16:creationId xmlns:a16="http://schemas.microsoft.com/office/drawing/2014/main" id="{F40351DF-34E0-A79E-BF87-302A8C1FBB4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 description of the types of materials that contain asbestos follows.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EFD07283-EA93-093F-C080-952E8B80611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6DDEDC79-5000-3044-8F9C-3867DB9F13BC}" type="slidenum">
              <a:rPr lang="en-US" altLang="en-US" sz="1200" smtClean="0"/>
              <a:pPr/>
              <a:t>26</a:t>
            </a:fld>
            <a:endParaRPr lang="en-US" altLang="en-US" sz="1200"/>
          </a:p>
        </p:txBody>
      </p:sp>
      <p:sp>
        <p:nvSpPr>
          <p:cNvPr id="54275" name="Rectangle 2">
            <a:extLst>
              <a:ext uri="{FF2B5EF4-FFF2-40B4-BE49-F238E27FC236}">
                <a16:creationId xmlns:a16="http://schemas.microsoft.com/office/drawing/2014/main" id="{F836C78D-FFAC-6092-CC54-6B0816A6EBCC}"/>
              </a:ext>
            </a:extLst>
          </p:cNvPr>
          <p:cNvSpPr>
            <a:spLocks noChangeArrowheads="1" noTextEdit="1"/>
          </p:cNvSpPr>
          <p:nvPr>
            <p:ph type="sldImg"/>
          </p:nvPr>
        </p:nvSpPr>
        <p:spPr>
          <a:ln/>
        </p:spPr>
      </p:sp>
      <p:sp>
        <p:nvSpPr>
          <p:cNvPr id="54276" name="Rectangle 3">
            <a:extLst>
              <a:ext uri="{FF2B5EF4-FFF2-40B4-BE49-F238E27FC236}">
                <a16:creationId xmlns:a16="http://schemas.microsoft.com/office/drawing/2014/main" id="{A83E1D88-FB4B-419E-AB60-2E38C4D4032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Basis categories of asbestos containing materials.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36B056DD-BB2D-ACA4-D052-96F7CC08F10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19C215A0-88E9-3544-AD40-9BA68553621C}" type="slidenum">
              <a:rPr lang="en-US" altLang="en-US" sz="1200" smtClean="0"/>
              <a:pPr/>
              <a:t>30</a:t>
            </a:fld>
            <a:endParaRPr lang="en-US" altLang="en-US" sz="1200"/>
          </a:p>
        </p:txBody>
      </p:sp>
      <p:sp>
        <p:nvSpPr>
          <p:cNvPr id="59395" name="Rectangle 2">
            <a:extLst>
              <a:ext uri="{FF2B5EF4-FFF2-40B4-BE49-F238E27FC236}">
                <a16:creationId xmlns:a16="http://schemas.microsoft.com/office/drawing/2014/main" id="{C23DB911-A2F7-0CA5-31B8-F4790A06C87F}"/>
              </a:ext>
            </a:extLst>
          </p:cNvPr>
          <p:cNvSpPr>
            <a:spLocks noChangeArrowheads="1" noTextEdit="1"/>
          </p:cNvSpPr>
          <p:nvPr>
            <p:ph type="sldImg"/>
          </p:nvPr>
        </p:nvSpPr>
        <p:spPr>
          <a:ln/>
        </p:spPr>
      </p:sp>
      <p:sp>
        <p:nvSpPr>
          <p:cNvPr id="59396" name="Rectangle 3">
            <a:extLst>
              <a:ext uri="{FF2B5EF4-FFF2-40B4-BE49-F238E27FC236}">
                <a16:creationId xmlns:a16="http://schemas.microsoft.com/office/drawing/2014/main" id="{5663369C-F7A4-A40D-1FD6-43CA7B04A0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This is the file that contains the laboratory reports on building materials surveyed for asbestos content.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77B08C50-3AD4-B1F0-6102-B163E372343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CA4B5167-38CF-1F4D-A8EE-7FCE4B1D0B20}" type="slidenum">
              <a:rPr lang="en-US" altLang="en-US" sz="1200" smtClean="0"/>
              <a:pPr/>
              <a:t>31</a:t>
            </a:fld>
            <a:endParaRPr lang="en-US" altLang="en-US" sz="1200"/>
          </a:p>
        </p:txBody>
      </p:sp>
      <p:sp>
        <p:nvSpPr>
          <p:cNvPr id="61443" name="Rectangle 2">
            <a:extLst>
              <a:ext uri="{FF2B5EF4-FFF2-40B4-BE49-F238E27FC236}">
                <a16:creationId xmlns:a16="http://schemas.microsoft.com/office/drawing/2014/main" id="{A4A3D295-4D5F-405B-F3A0-21FF3B860E87}"/>
              </a:ext>
            </a:extLst>
          </p:cNvPr>
          <p:cNvSpPr>
            <a:spLocks noChangeArrowheads="1" noTextEdit="1"/>
          </p:cNvSpPr>
          <p:nvPr>
            <p:ph type="sldImg"/>
          </p:nvPr>
        </p:nvSpPr>
        <p:spPr>
          <a:ln/>
        </p:spPr>
      </p:sp>
      <p:sp>
        <p:nvSpPr>
          <p:cNvPr id="61444" name="Rectangle 3">
            <a:extLst>
              <a:ext uri="{FF2B5EF4-FFF2-40B4-BE49-F238E27FC236}">
                <a16:creationId xmlns:a16="http://schemas.microsoft.com/office/drawing/2014/main" id="{DAF477EC-B40A-CBEB-1338-AF7DFE5A50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EPA regulations presume that the previously described categories of building materials contain asbestos in buildings constructed before 1981 unless laboratory analysis proves that the materials do not contain asbestos.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82E281D2-BD65-E36D-09B4-B3EF6681B28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62FF0A21-B2CB-2849-B1EE-C899C905FEDC}" type="slidenum">
              <a:rPr lang="en-US" altLang="en-US" sz="1200" smtClean="0"/>
              <a:pPr/>
              <a:t>32</a:t>
            </a:fld>
            <a:endParaRPr lang="en-US" altLang="en-US" sz="1200"/>
          </a:p>
        </p:txBody>
      </p:sp>
      <p:sp>
        <p:nvSpPr>
          <p:cNvPr id="63491" name="Rectangle 2">
            <a:extLst>
              <a:ext uri="{FF2B5EF4-FFF2-40B4-BE49-F238E27FC236}">
                <a16:creationId xmlns:a16="http://schemas.microsoft.com/office/drawing/2014/main" id="{47189BBF-8329-D978-F652-1C8B5A110DF6}"/>
              </a:ext>
            </a:extLst>
          </p:cNvPr>
          <p:cNvSpPr>
            <a:spLocks noChangeArrowheads="1" noTextEdit="1"/>
          </p:cNvSpPr>
          <p:nvPr>
            <p:ph type="sldImg"/>
          </p:nvPr>
        </p:nvSpPr>
        <p:spPr>
          <a:ln/>
        </p:spPr>
      </p:sp>
      <p:sp>
        <p:nvSpPr>
          <p:cNvPr id="63492" name="Rectangle 3">
            <a:extLst>
              <a:ext uri="{FF2B5EF4-FFF2-40B4-BE49-F238E27FC236}">
                <a16:creationId xmlns:a16="http://schemas.microsoft.com/office/drawing/2014/main" id="{E48A9ED7-2EE7-7E84-9419-DEF4E0EEF2D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ACM such as floor tiles, mastic and ceiling tiles are generally not labeled as asbestos containing materials.  Many materials in mechanical rooms and non-public accessible areas are labeled, but do not assume that because a material is not labeled that it does not contain asbestos.  Always check the asbestos survey file in the Physical Plant or contact the safety officer before disturbing any material that could possibly contain asbestos.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FD338B53-2093-6DF0-8615-7A8ACF15DF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674D2193-13E4-FC47-B787-0B14DEF8A638}" type="slidenum">
              <a:rPr lang="en-US" altLang="en-US" sz="1200" smtClean="0"/>
              <a:pPr/>
              <a:t>34</a:t>
            </a:fld>
            <a:endParaRPr lang="en-US" altLang="en-US" sz="1200"/>
          </a:p>
        </p:txBody>
      </p:sp>
      <p:sp>
        <p:nvSpPr>
          <p:cNvPr id="66563" name="Rectangle 2">
            <a:extLst>
              <a:ext uri="{FF2B5EF4-FFF2-40B4-BE49-F238E27FC236}">
                <a16:creationId xmlns:a16="http://schemas.microsoft.com/office/drawing/2014/main" id="{86534B0F-F063-EC5D-97C2-6BF605BC2B8F}"/>
              </a:ext>
            </a:extLst>
          </p:cNvPr>
          <p:cNvSpPr>
            <a:spLocks noChangeArrowheads="1" noTextEdit="1"/>
          </p:cNvSpPr>
          <p:nvPr>
            <p:ph type="sldImg"/>
          </p:nvPr>
        </p:nvSpPr>
        <p:spPr>
          <a:ln/>
        </p:spPr>
      </p:sp>
      <p:sp>
        <p:nvSpPr>
          <p:cNvPr id="66564" name="Rectangle 3">
            <a:extLst>
              <a:ext uri="{FF2B5EF4-FFF2-40B4-BE49-F238E27FC236}">
                <a16:creationId xmlns:a16="http://schemas.microsoft.com/office/drawing/2014/main" id="{CF78B293-4619-BD63-4D48-B23D6D334E5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Family members of asbestos industry workers and miners have been exposed to ACM because the routine work clothing of the asbestos workers had been contaminated.  Asbestos abatement workers will wear some level of personal protective equipment, depending of the potential level of exposure to airborne asbestos fibers.  The use of a respirator requires specific training and fit testing.</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E528F45F-9B37-0C50-6551-A5565856D2B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882C4EEC-A473-7249-BCC5-DD61E7E71B89}" type="slidenum">
              <a:rPr lang="en-US" altLang="en-US" sz="1200" smtClean="0"/>
              <a:pPr/>
              <a:t>35</a:t>
            </a:fld>
            <a:endParaRPr lang="en-US" altLang="en-US" sz="1200"/>
          </a:p>
        </p:txBody>
      </p:sp>
      <p:sp>
        <p:nvSpPr>
          <p:cNvPr id="68611" name="Rectangle 2">
            <a:extLst>
              <a:ext uri="{FF2B5EF4-FFF2-40B4-BE49-F238E27FC236}">
                <a16:creationId xmlns:a16="http://schemas.microsoft.com/office/drawing/2014/main" id="{C19909B5-6AB8-141F-AA25-8E8A94FE0267}"/>
              </a:ext>
            </a:extLst>
          </p:cNvPr>
          <p:cNvSpPr>
            <a:spLocks noChangeArrowheads="1" noTextEdit="1"/>
          </p:cNvSpPr>
          <p:nvPr>
            <p:ph type="sldImg"/>
          </p:nvPr>
        </p:nvSpPr>
        <p:spPr>
          <a:ln/>
        </p:spPr>
      </p:sp>
      <p:sp>
        <p:nvSpPr>
          <p:cNvPr id="68612" name="Rectangle 3">
            <a:extLst>
              <a:ext uri="{FF2B5EF4-FFF2-40B4-BE49-F238E27FC236}">
                <a16:creationId xmlns:a16="http://schemas.microsoft.com/office/drawing/2014/main" id="{EB21FA7C-3694-B58E-BEBB-453D5D95210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Never assume that a suspect material does not contain asbestos. Always assume that it does contain asbestos until laboratory analysis has proven otherwise.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66D133B-416C-AF8D-1613-D212A9E3625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40E7B234-58C0-6B45-A3FA-8B291AD4791D}" type="slidenum">
              <a:rPr lang="en-US" altLang="en-US" sz="1200" smtClean="0"/>
              <a:pPr/>
              <a:t>3</a:t>
            </a:fld>
            <a:endParaRPr lang="en-US" altLang="en-US" sz="1200"/>
          </a:p>
        </p:txBody>
      </p:sp>
      <p:sp>
        <p:nvSpPr>
          <p:cNvPr id="9219" name="Rectangle 2">
            <a:extLst>
              <a:ext uri="{FF2B5EF4-FFF2-40B4-BE49-F238E27FC236}">
                <a16:creationId xmlns:a16="http://schemas.microsoft.com/office/drawing/2014/main" id="{2879B637-E4F9-3CC1-248A-CBEC9DA6D6C3}"/>
              </a:ext>
            </a:extLst>
          </p:cNvPr>
          <p:cNvSpPr>
            <a:spLocks noChangeArrowheads="1" noTextEdit="1"/>
          </p:cNvSpPr>
          <p:nvPr>
            <p:ph type="sldImg"/>
          </p:nvPr>
        </p:nvSpPr>
        <p:spPr>
          <a:ln/>
        </p:spPr>
      </p:sp>
      <p:sp>
        <p:nvSpPr>
          <p:cNvPr id="9220" name="Rectangle 3">
            <a:extLst>
              <a:ext uri="{FF2B5EF4-FFF2-40B4-BE49-F238E27FC236}">
                <a16:creationId xmlns:a16="http://schemas.microsoft.com/office/drawing/2014/main" id="{8E5ED06E-78FD-4DDE-AAEE-6CF6A90F93F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is essentially fire resistant and was used in many building materials to help fireproof the construction materials.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1A4C7BA3-F1EC-6F72-12BB-7D3CB8BA28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24A4E1E0-68FD-8942-B375-69F2D6CB6152}" type="slidenum">
              <a:rPr lang="en-US" altLang="en-US" sz="1200" smtClean="0"/>
              <a:pPr/>
              <a:t>36</a:t>
            </a:fld>
            <a:endParaRPr lang="en-US" altLang="en-US" sz="1200"/>
          </a:p>
        </p:txBody>
      </p:sp>
      <p:sp>
        <p:nvSpPr>
          <p:cNvPr id="70659" name="Rectangle 2">
            <a:extLst>
              <a:ext uri="{FF2B5EF4-FFF2-40B4-BE49-F238E27FC236}">
                <a16:creationId xmlns:a16="http://schemas.microsoft.com/office/drawing/2014/main" id="{19AF2A61-8626-FFC0-EE9A-FE971E9B3CEB}"/>
              </a:ext>
            </a:extLst>
          </p:cNvPr>
          <p:cNvSpPr>
            <a:spLocks noChangeArrowheads="1" noTextEdit="1"/>
          </p:cNvSpPr>
          <p:nvPr>
            <p:ph type="sldImg"/>
          </p:nvPr>
        </p:nvSpPr>
        <p:spPr>
          <a:ln/>
        </p:spPr>
      </p:sp>
      <p:sp>
        <p:nvSpPr>
          <p:cNvPr id="70660" name="Rectangle 3">
            <a:extLst>
              <a:ext uri="{FF2B5EF4-FFF2-40B4-BE49-F238E27FC236}">
                <a16:creationId xmlns:a16="http://schemas.microsoft.com/office/drawing/2014/main" id="{4A0CDFF2-BD0E-1049-D315-8373C38FBBD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BYU-Idaho personnel are not authorized to conduct asbestos abatement operations.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A067E0A5-2FD0-F6D9-F10B-0EE390C6B69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E1F7CC8E-A78D-8A49-9A79-1C154804B9B3}" type="slidenum">
              <a:rPr lang="en-US" altLang="en-US" sz="1200" smtClean="0"/>
              <a:pPr/>
              <a:t>37</a:t>
            </a:fld>
            <a:endParaRPr lang="en-US" altLang="en-US" sz="1200"/>
          </a:p>
        </p:txBody>
      </p:sp>
      <p:sp>
        <p:nvSpPr>
          <p:cNvPr id="72707" name="Rectangle 2">
            <a:extLst>
              <a:ext uri="{FF2B5EF4-FFF2-40B4-BE49-F238E27FC236}">
                <a16:creationId xmlns:a16="http://schemas.microsoft.com/office/drawing/2014/main" id="{CEFA3DBB-7E40-DFFC-8959-3B90DF285685}"/>
              </a:ext>
            </a:extLst>
          </p:cNvPr>
          <p:cNvSpPr>
            <a:spLocks noChangeArrowheads="1" noTextEdit="1"/>
          </p:cNvSpPr>
          <p:nvPr>
            <p:ph type="sldImg"/>
          </p:nvPr>
        </p:nvSpPr>
        <p:spPr>
          <a:ln/>
        </p:spPr>
      </p:sp>
      <p:sp>
        <p:nvSpPr>
          <p:cNvPr id="72708" name="Rectangle 3">
            <a:extLst>
              <a:ext uri="{FF2B5EF4-FFF2-40B4-BE49-F238E27FC236}">
                <a16:creationId xmlns:a16="http://schemas.microsoft.com/office/drawing/2014/main" id="{AD0119D0-F860-EC92-455C-BF08688A25E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It is the objective of the university to protect its employees and students from health risks.  It is also a priority to protect the resources of the institution from government sanctions and civil liability.  Regulatory compliance and safe work practices are primary means of achieving these objectives.  Please do your part.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BEA5222-0A93-D653-45A2-02617E8CB53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5277D9EA-2D2F-A741-B733-4E42FF502054}" type="slidenum">
              <a:rPr lang="en-US" altLang="en-US" sz="1200" smtClean="0"/>
              <a:pPr/>
              <a:t>4</a:t>
            </a:fld>
            <a:endParaRPr lang="en-US" altLang="en-US" sz="1200"/>
          </a:p>
        </p:txBody>
      </p:sp>
      <p:sp>
        <p:nvSpPr>
          <p:cNvPr id="11267" name="Rectangle 2">
            <a:extLst>
              <a:ext uri="{FF2B5EF4-FFF2-40B4-BE49-F238E27FC236}">
                <a16:creationId xmlns:a16="http://schemas.microsoft.com/office/drawing/2014/main" id="{CF73CC66-E297-136B-C537-0682C10B0258}"/>
              </a:ext>
            </a:extLst>
          </p:cNvPr>
          <p:cNvSpPr>
            <a:spLocks noChangeArrowheads="1" noTextEdit="1"/>
          </p:cNvSpPr>
          <p:nvPr>
            <p:ph type="sldImg"/>
          </p:nvPr>
        </p:nvSpPr>
        <p:spPr>
          <a:ln/>
        </p:spPr>
      </p:sp>
      <p:sp>
        <p:nvSpPr>
          <p:cNvPr id="11268" name="Rectangle 3">
            <a:extLst>
              <a:ext uri="{FF2B5EF4-FFF2-40B4-BE49-F238E27FC236}">
                <a16:creationId xmlns:a16="http://schemas.microsoft.com/office/drawing/2014/main" id="{6FCE1F4C-FD31-C4BC-2B83-9151FE4A916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Chrysotile, Amosite and Tremolite are the three primary types of asbestos that are found in most building materials.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6C6E19A8-BEB9-E495-B5B0-C752A1E3972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AFA1BA99-79A6-274E-8604-7C9CE0B01BAB}" type="slidenum">
              <a:rPr lang="en-US" altLang="en-US" sz="1200" smtClean="0"/>
              <a:pPr/>
              <a:t>5</a:t>
            </a:fld>
            <a:endParaRPr lang="en-US" altLang="en-US" sz="1200"/>
          </a:p>
        </p:txBody>
      </p:sp>
      <p:sp>
        <p:nvSpPr>
          <p:cNvPr id="13315" name="Rectangle 2">
            <a:extLst>
              <a:ext uri="{FF2B5EF4-FFF2-40B4-BE49-F238E27FC236}">
                <a16:creationId xmlns:a16="http://schemas.microsoft.com/office/drawing/2014/main" id="{FF4AD668-F20C-3842-A56F-B2B5FEE8C469}"/>
              </a:ext>
            </a:extLst>
          </p:cNvPr>
          <p:cNvSpPr>
            <a:spLocks noChangeArrowheads="1" noTextEdit="1"/>
          </p:cNvSpPr>
          <p:nvPr>
            <p:ph type="sldImg"/>
          </p:nvPr>
        </p:nvSpPr>
        <p:spPr>
          <a:ln/>
        </p:spPr>
      </p:sp>
      <p:sp>
        <p:nvSpPr>
          <p:cNvPr id="13316" name="Rectangle 3">
            <a:extLst>
              <a:ext uri="{FF2B5EF4-FFF2-40B4-BE49-F238E27FC236}">
                <a16:creationId xmlns:a16="http://schemas.microsoft.com/office/drawing/2014/main" id="{02B48C05-3B51-11A7-E3AE-964E5783918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is a naturally occurring silicate that can be incidentally unearthed in mining operations.  High concentrations of asbestos were experienced in vermiculite mining operations in Libby, Montana for many years.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944CCBAD-4BC3-907D-97F1-FAB5EF9ABF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B0439219-2BCB-4E47-968B-8325D570ED50}" type="slidenum">
              <a:rPr lang="en-US" altLang="en-US" sz="1200" smtClean="0"/>
              <a:pPr/>
              <a:t>6</a:t>
            </a:fld>
            <a:endParaRPr lang="en-US" altLang="en-US" sz="1200"/>
          </a:p>
        </p:txBody>
      </p:sp>
      <p:sp>
        <p:nvSpPr>
          <p:cNvPr id="15363" name="Rectangle 2">
            <a:extLst>
              <a:ext uri="{FF2B5EF4-FFF2-40B4-BE49-F238E27FC236}">
                <a16:creationId xmlns:a16="http://schemas.microsoft.com/office/drawing/2014/main" id="{CFA2098F-02AD-84E3-AC93-18B44E6DF074}"/>
              </a:ext>
            </a:extLst>
          </p:cNvPr>
          <p:cNvSpPr>
            <a:spLocks noChangeArrowheads="1" noTextEdit="1"/>
          </p:cNvSpPr>
          <p:nvPr>
            <p:ph type="sldImg"/>
          </p:nvPr>
        </p:nvSpPr>
        <p:spPr>
          <a:ln/>
        </p:spPr>
      </p:sp>
      <p:sp>
        <p:nvSpPr>
          <p:cNvPr id="15364" name="Rectangle 3">
            <a:extLst>
              <a:ext uri="{FF2B5EF4-FFF2-40B4-BE49-F238E27FC236}">
                <a16:creationId xmlns:a16="http://schemas.microsoft.com/office/drawing/2014/main" id="{C83ABB2E-A40B-CA45-52D0-41FD87E80B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This is an example of a large vein of asbestos silicates exposed during an excavation operation.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6B92CDCC-D5C2-F50E-BDB4-41075E66128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69857F68-D613-CE40-ABBB-E1C0831E99EF}" type="slidenum">
              <a:rPr lang="en-US" altLang="en-US" sz="1200" smtClean="0"/>
              <a:pPr/>
              <a:t>7</a:t>
            </a:fld>
            <a:endParaRPr lang="en-US" altLang="en-US" sz="1200"/>
          </a:p>
        </p:txBody>
      </p:sp>
      <p:sp>
        <p:nvSpPr>
          <p:cNvPr id="17411" name="Rectangle 2">
            <a:extLst>
              <a:ext uri="{FF2B5EF4-FFF2-40B4-BE49-F238E27FC236}">
                <a16:creationId xmlns:a16="http://schemas.microsoft.com/office/drawing/2014/main" id="{4A178CB3-FCE8-AAC4-6CA3-8C79FBCC2C40}"/>
              </a:ext>
            </a:extLst>
          </p:cNvPr>
          <p:cNvSpPr>
            <a:spLocks noChangeArrowheads="1" noTextEdit="1"/>
          </p:cNvSpPr>
          <p:nvPr>
            <p:ph type="sldImg"/>
          </p:nvPr>
        </p:nvSpPr>
        <p:spPr>
          <a:ln/>
        </p:spPr>
      </p:sp>
      <p:sp>
        <p:nvSpPr>
          <p:cNvPr id="17412" name="Rectangle 3">
            <a:extLst>
              <a:ext uri="{FF2B5EF4-FFF2-40B4-BE49-F238E27FC236}">
                <a16:creationId xmlns:a16="http://schemas.microsoft.com/office/drawing/2014/main" id="{B30EB600-CB9B-1185-CF7E-CD50572323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tends to be concentrated in bundles that can be broken apart into microscopic fibers.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D7D59D0C-39C9-A1E5-F8A0-0F7304965F4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D9CEB45F-B222-3A49-86B8-5A3B283ECEA0}" type="slidenum">
              <a:rPr lang="en-US" altLang="en-US" sz="1200" smtClean="0"/>
              <a:pPr/>
              <a:t>8</a:t>
            </a:fld>
            <a:endParaRPr lang="en-US" altLang="en-US" sz="1200"/>
          </a:p>
        </p:txBody>
      </p:sp>
      <p:sp>
        <p:nvSpPr>
          <p:cNvPr id="19459" name="Rectangle 2">
            <a:extLst>
              <a:ext uri="{FF2B5EF4-FFF2-40B4-BE49-F238E27FC236}">
                <a16:creationId xmlns:a16="http://schemas.microsoft.com/office/drawing/2014/main" id="{E1A4FC9E-9272-DBF1-64B8-D606D8374E09}"/>
              </a:ext>
            </a:extLst>
          </p:cNvPr>
          <p:cNvSpPr>
            <a:spLocks noChangeArrowheads="1" noTextEdit="1"/>
          </p:cNvSpPr>
          <p:nvPr>
            <p:ph type="sldImg"/>
          </p:nvPr>
        </p:nvSpPr>
        <p:spPr>
          <a:ln/>
        </p:spPr>
      </p:sp>
      <p:sp>
        <p:nvSpPr>
          <p:cNvPr id="19460" name="Rectangle 3">
            <a:extLst>
              <a:ext uri="{FF2B5EF4-FFF2-40B4-BE49-F238E27FC236}">
                <a16:creationId xmlns:a16="http://schemas.microsoft.com/office/drawing/2014/main" id="{A85EB2E4-51FE-8F16-8DDC-7F64378120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In large concentrations, the threadlike nature of asbestos fibers can be observed.  When broken up, small pieces of fibers are generally not discernable.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4AFB4956-34F4-BEDA-57D0-24E23F1652E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000">
                <a:solidFill>
                  <a:schemeClr val="tx1"/>
                </a:solidFill>
                <a:latin typeface="Times New Roman" panose="02020603050405020304" pitchFamily="18" charset="0"/>
              </a:defRPr>
            </a:lvl1pPr>
            <a:lvl2pPr marL="742950" indent="-285750">
              <a:defRPr sz="1000">
                <a:solidFill>
                  <a:schemeClr val="tx1"/>
                </a:solidFill>
                <a:latin typeface="Times New Roman" panose="02020603050405020304" pitchFamily="18" charset="0"/>
              </a:defRPr>
            </a:lvl2pPr>
            <a:lvl3pPr marL="1143000" indent="-228600">
              <a:defRPr sz="1000">
                <a:solidFill>
                  <a:schemeClr val="tx1"/>
                </a:solidFill>
                <a:latin typeface="Times New Roman" panose="02020603050405020304" pitchFamily="18" charset="0"/>
              </a:defRPr>
            </a:lvl3pPr>
            <a:lvl4pPr marL="1600200" indent="-228600">
              <a:defRPr sz="1000">
                <a:solidFill>
                  <a:schemeClr val="tx1"/>
                </a:solidFill>
                <a:latin typeface="Times New Roman" panose="02020603050405020304" pitchFamily="18" charset="0"/>
              </a:defRPr>
            </a:lvl4pPr>
            <a:lvl5pPr marL="2057400" indent="-228600">
              <a:defRPr sz="1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a:solidFill>
                  <a:schemeClr val="tx1"/>
                </a:solidFill>
                <a:latin typeface="Times New Roman" panose="02020603050405020304" pitchFamily="18" charset="0"/>
              </a:defRPr>
            </a:lvl9pPr>
          </a:lstStyle>
          <a:p>
            <a:fld id="{28823CFE-C0C6-274F-9E2F-238625BCD3BE}" type="slidenum">
              <a:rPr lang="en-US" altLang="en-US" sz="1200" smtClean="0"/>
              <a:pPr/>
              <a:t>9</a:t>
            </a:fld>
            <a:endParaRPr lang="en-US" altLang="en-US" sz="1200"/>
          </a:p>
        </p:txBody>
      </p:sp>
      <p:sp>
        <p:nvSpPr>
          <p:cNvPr id="21507" name="Rectangle 2">
            <a:extLst>
              <a:ext uri="{FF2B5EF4-FFF2-40B4-BE49-F238E27FC236}">
                <a16:creationId xmlns:a16="http://schemas.microsoft.com/office/drawing/2014/main" id="{89087175-28E6-571D-1B32-378F649FBA91}"/>
              </a:ext>
            </a:extLst>
          </p:cNvPr>
          <p:cNvSpPr>
            <a:spLocks noChangeArrowheads="1" noTextEdit="1"/>
          </p:cNvSpPr>
          <p:nvPr>
            <p:ph type="sldImg"/>
          </p:nvPr>
        </p:nvSpPr>
        <p:spPr>
          <a:ln/>
        </p:spPr>
      </p:sp>
      <p:sp>
        <p:nvSpPr>
          <p:cNvPr id="21508" name="Rectangle 3">
            <a:extLst>
              <a:ext uri="{FF2B5EF4-FFF2-40B4-BE49-F238E27FC236}">
                <a16:creationId xmlns:a16="http://schemas.microsoft.com/office/drawing/2014/main" id="{2F3235C9-531A-D273-3D4C-E78627AAB8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t>Asbestos fibers cannot generally be seen with the naked eye and must be identified with a microscope.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 name="Group 15">
            <a:extLst>
              <a:ext uri="{FF2B5EF4-FFF2-40B4-BE49-F238E27FC236}">
                <a16:creationId xmlns:a16="http://schemas.microsoft.com/office/drawing/2014/main" id="{F9FADDB7-199C-CD20-5679-E4FECF0E3AB9}"/>
              </a:ext>
            </a:extLst>
          </p:cNvPr>
          <p:cNvGrpSpPr>
            <a:grpSpLocks/>
          </p:cNvGrpSpPr>
          <p:nvPr/>
        </p:nvGrpSpPr>
        <p:grpSpPr bwMode="auto">
          <a:xfrm>
            <a:off x="0" y="0"/>
            <a:ext cx="9144000" cy="6918325"/>
            <a:chOff x="0" y="0"/>
            <a:chExt cx="5760" cy="4358"/>
          </a:xfrm>
        </p:grpSpPr>
        <p:sp>
          <p:nvSpPr>
            <p:cNvPr id="3" name="Rectangle 2">
              <a:extLst>
                <a:ext uri="{FF2B5EF4-FFF2-40B4-BE49-F238E27FC236}">
                  <a16:creationId xmlns:a16="http://schemas.microsoft.com/office/drawing/2014/main" id="{E72BDCAF-292A-84B8-BF6C-A0755C039989}"/>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p:spPr>
          <p:txBody>
            <a:bodyPr wrap="none" anchor="ctr"/>
            <a:lstStyle/>
            <a:p>
              <a:pPr eaLnBrk="1" hangingPunct="1">
                <a:defRPr/>
              </a:pPr>
              <a:endParaRPr lang="en-US"/>
            </a:p>
          </p:txBody>
        </p:sp>
        <p:sp>
          <p:nvSpPr>
            <p:cNvPr id="4" name="Freeform 3">
              <a:extLst>
                <a:ext uri="{FF2B5EF4-FFF2-40B4-BE49-F238E27FC236}">
                  <a16:creationId xmlns:a16="http://schemas.microsoft.com/office/drawing/2014/main" id="{B9F7D271-55EF-953F-713D-70D4D11446E0}"/>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p:spPr>
          <p:txBody>
            <a:bodyPr wrap="none" anchor="ctr"/>
            <a:lstStyle/>
            <a:p>
              <a:pPr eaLnBrk="1" hangingPunct="1">
                <a:defRPr/>
              </a:pPr>
              <a:endParaRPr lang="en-US"/>
            </a:p>
          </p:txBody>
        </p:sp>
        <p:sp>
          <p:nvSpPr>
            <p:cNvPr id="5" name="Freeform 4">
              <a:extLst>
                <a:ext uri="{FF2B5EF4-FFF2-40B4-BE49-F238E27FC236}">
                  <a16:creationId xmlns:a16="http://schemas.microsoft.com/office/drawing/2014/main" id="{1A257848-1F29-3E50-A2A6-D8B23863991B}"/>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p:spPr>
          <p:txBody>
            <a:bodyPr wrap="none" anchor="ctr"/>
            <a:lstStyle/>
            <a:p>
              <a:pPr eaLnBrk="1" hangingPunct="1">
                <a:defRPr/>
              </a:pPr>
              <a:endParaRPr lang="en-US"/>
            </a:p>
          </p:txBody>
        </p:sp>
        <p:sp>
          <p:nvSpPr>
            <p:cNvPr id="6" name="Freeform 5">
              <a:extLst>
                <a:ext uri="{FF2B5EF4-FFF2-40B4-BE49-F238E27FC236}">
                  <a16:creationId xmlns:a16="http://schemas.microsoft.com/office/drawing/2014/main" id="{9CA1C080-176D-28E2-4E72-DAAE51B68553}"/>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p:spPr>
          <p:txBody>
            <a:bodyPr wrap="none" anchor="ctr"/>
            <a:lstStyle/>
            <a:p>
              <a:pPr eaLnBrk="1" hangingPunct="1">
                <a:defRPr/>
              </a:pPr>
              <a:endParaRPr lang="en-US"/>
            </a:p>
          </p:txBody>
        </p:sp>
        <p:sp>
          <p:nvSpPr>
            <p:cNvPr id="7" name="Freeform 6">
              <a:extLst>
                <a:ext uri="{FF2B5EF4-FFF2-40B4-BE49-F238E27FC236}">
                  <a16:creationId xmlns:a16="http://schemas.microsoft.com/office/drawing/2014/main" id="{2D8083B5-6443-99B5-E1DA-AE4238A5D9A5}"/>
                </a:ext>
              </a:extLst>
            </p:cNvPr>
            <p:cNvSpPr>
              <a:spLocks/>
            </p:cNvSpPr>
            <p:nvPr/>
          </p:nvSpPr>
          <p:spPr bwMode="hidden">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p:spPr>
          <p:txBody>
            <a:bodyPr wrap="none" anchor="ctr"/>
            <a:lstStyle/>
            <a:p>
              <a:pPr eaLnBrk="1" hangingPunct="1">
                <a:defRPr/>
              </a:pPr>
              <a:endParaRPr lang="en-US"/>
            </a:p>
          </p:txBody>
        </p:sp>
        <p:sp>
          <p:nvSpPr>
            <p:cNvPr id="8" name="Freeform 7">
              <a:extLst>
                <a:ext uri="{FF2B5EF4-FFF2-40B4-BE49-F238E27FC236}">
                  <a16:creationId xmlns:a16="http://schemas.microsoft.com/office/drawing/2014/main" id="{DBF08279-654E-C242-18D9-8C942B5AB7BC}"/>
                </a:ext>
              </a:extLst>
            </p:cNvPr>
            <p:cNvSpPr>
              <a:spLocks/>
            </p:cNvSpPr>
            <p:nvPr/>
          </p:nvSpPr>
          <p:spPr bwMode="white">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p:spPr>
          <p:txBody>
            <a:bodyPr wrap="none" anchor="ctr"/>
            <a:lstStyle/>
            <a:p>
              <a:pPr eaLnBrk="1" hangingPunct="1">
                <a:defRPr/>
              </a:pPr>
              <a:endParaRPr lang="en-US"/>
            </a:p>
          </p:txBody>
        </p:sp>
        <p:sp>
          <p:nvSpPr>
            <p:cNvPr id="9" name="Freeform 8">
              <a:extLst>
                <a:ext uri="{FF2B5EF4-FFF2-40B4-BE49-F238E27FC236}">
                  <a16:creationId xmlns:a16="http://schemas.microsoft.com/office/drawing/2014/main" id="{42A2AFF3-13B6-49F2-D728-12033204BFF2}"/>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p:spPr>
          <p:txBody>
            <a:bodyPr wrap="none" anchor="ctr"/>
            <a:lstStyle/>
            <a:p>
              <a:pPr eaLnBrk="1" hangingPunct="1">
                <a:defRPr/>
              </a:pPr>
              <a:endParaRPr lang="en-US"/>
            </a:p>
          </p:txBody>
        </p:sp>
        <p:sp>
          <p:nvSpPr>
            <p:cNvPr id="10" name="Freeform 9">
              <a:extLst>
                <a:ext uri="{FF2B5EF4-FFF2-40B4-BE49-F238E27FC236}">
                  <a16:creationId xmlns:a16="http://schemas.microsoft.com/office/drawing/2014/main" id="{D5B2DF39-D7B5-8AAC-E92A-95936BD0AD15}"/>
                </a:ext>
              </a:extLst>
            </p:cNvPr>
            <p:cNvSpPr>
              <a:spLocks/>
            </p:cNvSpPr>
            <p:nvPr/>
          </p:nvSpPr>
          <p:spPr bwMode="white">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p:spPr>
          <p:txBody>
            <a:bodyPr wrap="none" anchor="ctr"/>
            <a:lstStyle/>
            <a:p>
              <a:pPr eaLnBrk="1" hangingPunct="1">
                <a:defRPr/>
              </a:pPr>
              <a:endParaRPr lang="en-US"/>
            </a:p>
          </p:txBody>
        </p:sp>
      </p:grpSp>
      <p:sp>
        <p:nvSpPr>
          <p:cNvPr id="3082" name="Rectangle 10"/>
          <p:cNvSpPr>
            <a:spLocks noGrp="1" noChangeArrowheads="1"/>
          </p:cNvSpPr>
          <p:nvPr>
            <p:ph type="ctrTitle"/>
          </p:nvPr>
        </p:nvSpPr>
        <p:spPr>
          <a:xfrm>
            <a:off x="685800" y="2286000"/>
            <a:ext cx="7772400" cy="1143000"/>
          </a:xfrm>
        </p:spPr>
        <p:txBody>
          <a:bodyPr/>
          <a:lstStyle>
            <a:lvl1pPr>
              <a:defRPr/>
            </a:lvl1pPr>
          </a:lstStyle>
          <a:p>
            <a:pPr lvl="0"/>
            <a:r>
              <a:rPr lang="en-US" altLang="en-US" noProof="0"/>
              <a:t>Click to edit Master title style</a:t>
            </a:r>
          </a:p>
        </p:txBody>
      </p:sp>
      <p:sp>
        <p:nvSpPr>
          <p:cNvPr id="3083" name="Rectangle 11"/>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a:t>Click to edit Master subtitle style</a:t>
            </a:r>
          </a:p>
        </p:txBody>
      </p:sp>
      <p:sp>
        <p:nvSpPr>
          <p:cNvPr id="11" name="Rectangle 16">
            <a:extLst>
              <a:ext uri="{FF2B5EF4-FFF2-40B4-BE49-F238E27FC236}">
                <a16:creationId xmlns:a16="http://schemas.microsoft.com/office/drawing/2014/main" id="{655B60BF-B4DE-2434-89C4-174A077CCFF0}"/>
              </a:ext>
            </a:extLst>
          </p:cNvPr>
          <p:cNvSpPr>
            <a:spLocks noGrp="1" noChangeArrowheads="1"/>
          </p:cNvSpPr>
          <p:nvPr>
            <p:ph type="dt" sz="quarter" idx="10"/>
          </p:nvPr>
        </p:nvSpPr>
        <p:spPr/>
        <p:txBody>
          <a:bodyPr/>
          <a:lstStyle>
            <a:lvl1pPr>
              <a:spcBef>
                <a:spcPct val="0"/>
              </a:spcBef>
              <a:defRPr/>
            </a:lvl1pPr>
          </a:lstStyle>
          <a:p>
            <a:pPr>
              <a:defRPr/>
            </a:pPr>
            <a:endParaRPr lang="en-US" altLang="en-US"/>
          </a:p>
        </p:txBody>
      </p:sp>
      <p:sp>
        <p:nvSpPr>
          <p:cNvPr id="12" name="Rectangle 17">
            <a:extLst>
              <a:ext uri="{FF2B5EF4-FFF2-40B4-BE49-F238E27FC236}">
                <a16:creationId xmlns:a16="http://schemas.microsoft.com/office/drawing/2014/main" id="{547DF966-FDE8-B8C1-F987-C67A450F3758}"/>
              </a:ext>
            </a:extLst>
          </p:cNvPr>
          <p:cNvSpPr>
            <a:spLocks noGrp="1" noChangeArrowheads="1"/>
          </p:cNvSpPr>
          <p:nvPr>
            <p:ph type="ftr" sz="quarter" idx="11"/>
          </p:nvPr>
        </p:nvSpPr>
        <p:spPr/>
        <p:txBody>
          <a:bodyPr/>
          <a:lstStyle>
            <a:lvl1pPr>
              <a:spcBef>
                <a:spcPct val="0"/>
              </a:spcBef>
              <a:defRPr/>
            </a:lvl1pPr>
          </a:lstStyle>
          <a:p>
            <a:pPr>
              <a:defRPr/>
            </a:pPr>
            <a:endParaRPr lang="en-US" altLang="en-US"/>
          </a:p>
        </p:txBody>
      </p:sp>
      <p:sp>
        <p:nvSpPr>
          <p:cNvPr id="13" name="Rectangle 18">
            <a:extLst>
              <a:ext uri="{FF2B5EF4-FFF2-40B4-BE49-F238E27FC236}">
                <a16:creationId xmlns:a16="http://schemas.microsoft.com/office/drawing/2014/main" id="{DFC758F8-DE82-7708-F0D9-CFB329792647}"/>
              </a:ext>
            </a:extLst>
          </p:cNvPr>
          <p:cNvSpPr>
            <a:spLocks noGrp="1" noChangeArrowheads="1"/>
          </p:cNvSpPr>
          <p:nvPr>
            <p:ph type="sldNum" sz="quarter" idx="12"/>
          </p:nvPr>
        </p:nvSpPr>
        <p:spPr/>
        <p:txBody>
          <a:bodyPr/>
          <a:lstStyle>
            <a:lvl1pPr>
              <a:spcBef>
                <a:spcPct val="0"/>
              </a:spcBef>
              <a:defRPr/>
            </a:lvl1pPr>
          </a:lstStyle>
          <a:p>
            <a:pPr>
              <a:defRPr/>
            </a:pPr>
            <a:fld id="{8B5F3260-4C35-D942-9550-F0EC9E2DC8B2}" type="slidenum">
              <a:rPr lang="en-US" altLang="en-US"/>
              <a:pPr>
                <a:defRPr/>
              </a:pPr>
              <a:t>‹#›</a:t>
            </a:fld>
            <a:endParaRPr lang="en-US" altLang="en-US"/>
          </a:p>
        </p:txBody>
      </p:sp>
    </p:spTree>
    <p:extLst>
      <p:ext uri="{BB962C8B-B14F-4D97-AF65-F5344CB8AC3E}">
        <p14:creationId xmlns:p14="http://schemas.microsoft.com/office/powerpoint/2010/main" val="2567777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438A3C5F-781C-F78F-42FA-0E2E289CEDF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A570F4E1-EAF6-4BBF-F1BB-CC6A6D036E6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4">
            <a:extLst>
              <a:ext uri="{FF2B5EF4-FFF2-40B4-BE49-F238E27FC236}">
                <a16:creationId xmlns:a16="http://schemas.microsoft.com/office/drawing/2014/main" id="{68B1F7A2-43CE-FA71-A482-7C6274B3C1DD}"/>
              </a:ext>
            </a:extLst>
          </p:cNvPr>
          <p:cNvSpPr>
            <a:spLocks noGrp="1" noChangeArrowheads="1"/>
          </p:cNvSpPr>
          <p:nvPr>
            <p:ph type="sldNum" sz="quarter" idx="12"/>
          </p:nvPr>
        </p:nvSpPr>
        <p:spPr>
          <a:ln/>
        </p:spPr>
        <p:txBody>
          <a:bodyPr/>
          <a:lstStyle>
            <a:lvl1pPr>
              <a:defRPr/>
            </a:lvl1pPr>
          </a:lstStyle>
          <a:p>
            <a:pPr>
              <a:defRPr/>
            </a:pPr>
            <a:fld id="{A6584B3C-B196-AD4F-9814-C8C40F864A01}" type="slidenum">
              <a:rPr lang="en-US" altLang="en-US"/>
              <a:pPr>
                <a:defRPr/>
              </a:pPr>
              <a:t>‹#›</a:t>
            </a:fld>
            <a:endParaRPr lang="en-US" altLang="en-US"/>
          </a:p>
        </p:txBody>
      </p:sp>
    </p:spTree>
    <p:extLst>
      <p:ext uri="{BB962C8B-B14F-4D97-AF65-F5344CB8AC3E}">
        <p14:creationId xmlns:p14="http://schemas.microsoft.com/office/powerpoint/2010/main" val="1467709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09469436-A4FC-A675-A707-6852323E310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D4142888-3838-3945-6F96-13C64D571CC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4">
            <a:extLst>
              <a:ext uri="{FF2B5EF4-FFF2-40B4-BE49-F238E27FC236}">
                <a16:creationId xmlns:a16="http://schemas.microsoft.com/office/drawing/2014/main" id="{FF13C74B-7D1B-79EB-6E81-1A3002B3DF45}"/>
              </a:ext>
            </a:extLst>
          </p:cNvPr>
          <p:cNvSpPr>
            <a:spLocks noGrp="1" noChangeArrowheads="1"/>
          </p:cNvSpPr>
          <p:nvPr>
            <p:ph type="sldNum" sz="quarter" idx="12"/>
          </p:nvPr>
        </p:nvSpPr>
        <p:spPr>
          <a:ln/>
        </p:spPr>
        <p:txBody>
          <a:bodyPr/>
          <a:lstStyle>
            <a:lvl1pPr>
              <a:defRPr/>
            </a:lvl1pPr>
          </a:lstStyle>
          <a:p>
            <a:pPr>
              <a:defRPr/>
            </a:pPr>
            <a:fld id="{246E9B93-CD8D-B643-A439-6E8E5F22B524}" type="slidenum">
              <a:rPr lang="en-US" altLang="en-US"/>
              <a:pPr>
                <a:defRPr/>
              </a:pPr>
              <a:t>‹#›</a:t>
            </a:fld>
            <a:endParaRPr lang="en-US" altLang="en-US"/>
          </a:p>
        </p:txBody>
      </p:sp>
    </p:spTree>
    <p:extLst>
      <p:ext uri="{BB962C8B-B14F-4D97-AF65-F5344CB8AC3E}">
        <p14:creationId xmlns:p14="http://schemas.microsoft.com/office/powerpoint/2010/main" val="654838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p:cNvSpPr>
            <a:spLocks noGrp="1"/>
          </p:cNvSpPr>
          <p:nvPr>
            <p:ph type="clipArt" sz="half" idx="2"/>
          </p:nvPr>
        </p:nvSpPr>
        <p:spPr>
          <a:xfrm>
            <a:off x="4648200" y="1981200"/>
            <a:ext cx="3810000" cy="4114800"/>
          </a:xfrm>
        </p:spPr>
        <p:txBody>
          <a:bodyPr/>
          <a:lstStyle/>
          <a:p>
            <a:pPr lvl="0"/>
            <a:endParaRPr lang="en-US" noProof="0"/>
          </a:p>
        </p:txBody>
      </p:sp>
      <p:sp>
        <p:nvSpPr>
          <p:cNvPr id="5" name="Rectangle 12">
            <a:extLst>
              <a:ext uri="{FF2B5EF4-FFF2-40B4-BE49-F238E27FC236}">
                <a16:creationId xmlns:a16="http://schemas.microsoft.com/office/drawing/2014/main" id="{9A53CF7F-10D9-833E-0C1D-5C11586864A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60954E31-C9C4-CCB8-5BAC-5FF405AD56A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4">
            <a:extLst>
              <a:ext uri="{FF2B5EF4-FFF2-40B4-BE49-F238E27FC236}">
                <a16:creationId xmlns:a16="http://schemas.microsoft.com/office/drawing/2014/main" id="{20753D01-8D76-5F3B-4040-1F5613661095}"/>
              </a:ext>
            </a:extLst>
          </p:cNvPr>
          <p:cNvSpPr>
            <a:spLocks noGrp="1" noChangeArrowheads="1"/>
          </p:cNvSpPr>
          <p:nvPr>
            <p:ph type="sldNum" sz="quarter" idx="12"/>
          </p:nvPr>
        </p:nvSpPr>
        <p:spPr>
          <a:ln/>
        </p:spPr>
        <p:txBody>
          <a:bodyPr/>
          <a:lstStyle>
            <a:lvl1pPr>
              <a:defRPr/>
            </a:lvl1pPr>
          </a:lstStyle>
          <a:p>
            <a:pPr>
              <a:defRPr/>
            </a:pPr>
            <a:fld id="{E9176269-510B-D647-9F20-2DF80A4AF08D}" type="slidenum">
              <a:rPr lang="en-US" altLang="en-US"/>
              <a:pPr>
                <a:defRPr/>
              </a:pPr>
              <a:t>‹#›</a:t>
            </a:fld>
            <a:endParaRPr lang="en-US" altLang="en-US"/>
          </a:p>
        </p:txBody>
      </p:sp>
    </p:spTree>
    <p:extLst>
      <p:ext uri="{BB962C8B-B14F-4D97-AF65-F5344CB8AC3E}">
        <p14:creationId xmlns:p14="http://schemas.microsoft.com/office/powerpoint/2010/main" val="3411708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6FAEB9AF-6681-5E4D-19D8-CF52DF2E355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FB181BEB-5F5C-7B49-3F3D-F068C73728D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4">
            <a:extLst>
              <a:ext uri="{FF2B5EF4-FFF2-40B4-BE49-F238E27FC236}">
                <a16:creationId xmlns:a16="http://schemas.microsoft.com/office/drawing/2014/main" id="{B3706474-8857-503D-F642-268AB06193D1}"/>
              </a:ext>
            </a:extLst>
          </p:cNvPr>
          <p:cNvSpPr>
            <a:spLocks noGrp="1" noChangeArrowheads="1"/>
          </p:cNvSpPr>
          <p:nvPr>
            <p:ph type="sldNum" sz="quarter" idx="12"/>
          </p:nvPr>
        </p:nvSpPr>
        <p:spPr>
          <a:ln/>
        </p:spPr>
        <p:txBody>
          <a:bodyPr/>
          <a:lstStyle>
            <a:lvl1pPr>
              <a:defRPr/>
            </a:lvl1pPr>
          </a:lstStyle>
          <a:p>
            <a:pPr>
              <a:defRPr/>
            </a:pPr>
            <a:fld id="{5C4243C7-E729-EC46-8D9A-081A2EBCA2F0}" type="slidenum">
              <a:rPr lang="en-US" altLang="en-US"/>
              <a:pPr>
                <a:defRPr/>
              </a:pPr>
              <a:t>‹#›</a:t>
            </a:fld>
            <a:endParaRPr lang="en-US" altLang="en-US"/>
          </a:p>
        </p:txBody>
      </p:sp>
    </p:spTree>
    <p:extLst>
      <p:ext uri="{BB962C8B-B14F-4D97-AF65-F5344CB8AC3E}">
        <p14:creationId xmlns:p14="http://schemas.microsoft.com/office/powerpoint/2010/main" val="3723355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2">
            <a:extLst>
              <a:ext uri="{FF2B5EF4-FFF2-40B4-BE49-F238E27FC236}">
                <a16:creationId xmlns:a16="http://schemas.microsoft.com/office/drawing/2014/main" id="{1B57F5B1-C3F5-D493-5FA5-71D88CF58D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9C04CA75-93F2-AE4E-FF27-98D3CFCE84A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4">
            <a:extLst>
              <a:ext uri="{FF2B5EF4-FFF2-40B4-BE49-F238E27FC236}">
                <a16:creationId xmlns:a16="http://schemas.microsoft.com/office/drawing/2014/main" id="{3FF79F7D-6CBE-643E-DB9F-BA4ADA64FC00}"/>
              </a:ext>
            </a:extLst>
          </p:cNvPr>
          <p:cNvSpPr>
            <a:spLocks noGrp="1" noChangeArrowheads="1"/>
          </p:cNvSpPr>
          <p:nvPr>
            <p:ph type="sldNum" sz="quarter" idx="12"/>
          </p:nvPr>
        </p:nvSpPr>
        <p:spPr>
          <a:ln/>
        </p:spPr>
        <p:txBody>
          <a:bodyPr/>
          <a:lstStyle>
            <a:lvl1pPr>
              <a:defRPr/>
            </a:lvl1pPr>
          </a:lstStyle>
          <a:p>
            <a:pPr>
              <a:defRPr/>
            </a:pPr>
            <a:fld id="{0BE5DF27-1C98-504D-9883-749E905E42A2}" type="slidenum">
              <a:rPr lang="en-US" altLang="en-US"/>
              <a:pPr>
                <a:defRPr/>
              </a:pPr>
              <a:t>‹#›</a:t>
            </a:fld>
            <a:endParaRPr lang="en-US" altLang="en-US"/>
          </a:p>
        </p:txBody>
      </p:sp>
    </p:spTree>
    <p:extLst>
      <p:ext uri="{BB962C8B-B14F-4D97-AF65-F5344CB8AC3E}">
        <p14:creationId xmlns:p14="http://schemas.microsoft.com/office/powerpoint/2010/main" val="3825212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3C1ECC27-4E16-F604-57E0-3E9159EF8DD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FB473A0F-389E-BFD3-C24B-4598A427A7C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4">
            <a:extLst>
              <a:ext uri="{FF2B5EF4-FFF2-40B4-BE49-F238E27FC236}">
                <a16:creationId xmlns:a16="http://schemas.microsoft.com/office/drawing/2014/main" id="{9ABAD419-A2DC-2912-43F5-CF3352CC496C}"/>
              </a:ext>
            </a:extLst>
          </p:cNvPr>
          <p:cNvSpPr>
            <a:spLocks noGrp="1" noChangeArrowheads="1"/>
          </p:cNvSpPr>
          <p:nvPr>
            <p:ph type="sldNum" sz="quarter" idx="12"/>
          </p:nvPr>
        </p:nvSpPr>
        <p:spPr>
          <a:ln/>
        </p:spPr>
        <p:txBody>
          <a:bodyPr/>
          <a:lstStyle>
            <a:lvl1pPr>
              <a:defRPr/>
            </a:lvl1pPr>
          </a:lstStyle>
          <a:p>
            <a:pPr>
              <a:defRPr/>
            </a:pPr>
            <a:fld id="{5AE28BE8-441F-E343-A44A-56DB2A6DFE35}" type="slidenum">
              <a:rPr lang="en-US" altLang="en-US"/>
              <a:pPr>
                <a:defRPr/>
              </a:pPr>
              <a:t>‹#›</a:t>
            </a:fld>
            <a:endParaRPr lang="en-US" altLang="en-US"/>
          </a:p>
        </p:txBody>
      </p:sp>
    </p:spTree>
    <p:extLst>
      <p:ext uri="{BB962C8B-B14F-4D97-AF65-F5344CB8AC3E}">
        <p14:creationId xmlns:p14="http://schemas.microsoft.com/office/powerpoint/2010/main" val="2502078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a:extLst>
              <a:ext uri="{FF2B5EF4-FFF2-40B4-BE49-F238E27FC236}">
                <a16:creationId xmlns:a16="http://schemas.microsoft.com/office/drawing/2014/main" id="{F9065468-A235-36E9-05F2-46522CDC49D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4BA7990E-BE3D-96F0-BD70-CFA95054406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4">
            <a:extLst>
              <a:ext uri="{FF2B5EF4-FFF2-40B4-BE49-F238E27FC236}">
                <a16:creationId xmlns:a16="http://schemas.microsoft.com/office/drawing/2014/main" id="{D3335D52-8A83-67A7-75B4-EC8EF7ACF8EC}"/>
              </a:ext>
            </a:extLst>
          </p:cNvPr>
          <p:cNvSpPr>
            <a:spLocks noGrp="1" noChangeArrowheads="1"/>
          </p:cNvSpPr>
          <p:nvPr>
            <p:ph type="sldNum" sz="quarter" idx="12"/>
          </p:nvPr>
        </p:nvSpPr>
        <p:spPr>
          <a:ln/>
        </p:spPr>
        <p:txBody>
          <a:bodyPr/>
          <a:lstStyle>
            <a:lvl1pPr>
              <a:defRPr/>
            </a:lvl1pPr>
          </a:lstStyle>
          <a:p>
            <a:pPr>
              <a:defRPr/>
            </a:pPr>
            <a:fld id="{63161BB5-726B-6B4A-BE37-3676EF9A31A3}" type="slidenum">
              <a:rPr lang="en-US" altLang="en-US"/>
              <a:pPr>
                <a:defRPr/>
              </a:pPr>
              <a:t>‹#›</a:t>
            </a:fld>
            <a:endParaRPr lang="en-US" altLang="en-US"/>
          </a:p>
        </p:txBody>
      </p:sp>
    </p:spTree>
    <p:extLst>
      <p:ext uri="{BB962C8B-B14F-4D97-AF65-F5344CB8AC3E}">
        <p14:creationId xmlns:p14="http://schemas.microsoft.com/office/powerpoint/2010/main" val="117651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a:extLst>
              <a:ext uri="{FF2B5EF4-FFF2-40B4-BE49-F238E27FC236}">
                <a16:creationId xmlns:a16="http://schemas.microsoft.com/office/drawing/2014/main" id="{157651E6-C65A-695B-2927-40695FF0F7C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3">
            <a:extLst>
              <a:ext uri="{FF2B5EF4-FFF2-40B4-BE49-F238E27FC236}">
                <a16:creationId xmlns:a16="http://schemas.microsoft.com/office/drawing/2014/main" id="{D931CAB6-7112-17B9-EDAF-854BBD017F7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4">
            <a:extLst>
              <a:ext uri="{FF2B5EF4-FFF2-40B4-BE49-F238E27FC236}">
                <a16:creationId xmlns:a16="http://schemas.microsoft.com/office/drawing/2014/main" id="{65423EA8-21F8-0EF9-DA9B-5D00AC968CFE}"/>
              </a:ext>
            </a:extLst>
          </p:cNvPr>
          <p:cNvSpPr>
            <a:spLocks noGrp="1" noChangeArrowheads="1"/>
          </p:cNvSpPr>
          <p:nvPr>
            <p:ph type="sldNum" sz="quarter" idx="12"/>
          </p:nvPr>
        </p:nvSpPr>
        <p:spPr>
          <a:ln/>
        </p:spPr>
        <p:txBody>
          <a:bodyPr/>
          <a:lstStyle>
            <a:lvl1pPr>
              <a:defRPr/>
            </a:lvl1pPr>
          </a:lstStyle>
          <a:p>
            <a:pPr>
              <a:defRPr/>
            </a:pPr>
            <a:fld id="{B80F3EF9-569B-214E-A3E9-0C6325283F16}" type="slidenum">
              <a:rPr lang="en-US" altLang="en-US"/>
              <a:pPr>
                <a:defRPr/>
              </a:pPr>
              <a:t>‹#›</a:t>
            </a:fld>
            <a:endParaRPr lang="en-US" altLang="en-US"/>
          </a:p>
        </p:txBody>
      </p:sp>
    </p:spTree>
    <p:extLst>
      <p:ext uri="{BB962C8B-B14F-4D97-AF65-F5344CB8AC3E}">
        <p14:creationId xmlns:p14="http://schemas.microsoft.com/office/powerpoint/2010/main" val="376920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E5CF049F-1EC9-3829-28E0-38E8C86E556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3">
            <a:extLst>
              <a:ext uri="{FF2B5EF4-FFF2-40B4-BE49-F238E27FC236}">
                <a16:creationId xmlns:a16="http://schemas.microsoft.com/office/drawing/2014/main" id="{F4E403F6-D36B-942D-06D6-082E780E19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4">
            <a:extLst>
              <a:ext uri="{FF2B5EF4-FFF2-40B4-BE49-F238E27FC236}">
                <a16:creationId xmlns:a16="http://schemas.microsoft.com/office/drawing/2014/main" id="{0B0BCDDA-9AAE-02E6-8842-698F27AB7115}"/>
              </a:ext>
            </a:extLst>
          </p:cNvPr>
          <p:cNvSpPr>
            <a:spLocks noGrp="1" noChangeArrowheads="1"/>
          </p:cNvSpPr>
          <p:nvPr>
            <p:ph type="sldNum" sz="quarter" idx="12"/>
          </p:nvPr>
        </p:nvSpPr>
        <p:spPr>
          <a:ln/>
        </p:spPr>
        <p:txBody>
          <a:bodyPr/>
          <a:lstStyle>
            <a:lvl1pPr>
              <a:defRPr/>
            </a:lvl1pPr>
          </a:lstStyle>
          <a:p>
            <a:pPr>
              <a:defRPr/>
            </a:pPr>
            <a:fld id="{8A4712DD-02D3-4D44-B64B-D404ECA1F2E4}" type="slidenum">
              <a:rPr lang="en-US" altLang="en-US"/>
              <a:pPr>
                <a:defRPr/>
              </a:pPr>
              <a:t>‹#›</a:t>
            </a:fld>
            <a:endParaRPr lang="en-US" altLang="en-US"/>
          </a:p>
        </p:txBody>
      </p:sp>
    </p:spTree>
    <p:extLst>
      <p:ext uri="{BB962C8B-B14F-4D97-AF65-F5344CB8AC3E}">
        <p14:creationId xmlns:p14="http://schemas.microsoft.com/office/powerpoint/2010/main" val="3433443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2">
            <a:extLst>
              <a:ext uri="{FF2B5EF4-FFF2-40B4-BE49-F238E27FC236}">
                <a16:creationId xmlns:a16="http://schemas.microsoft.com/office/drawing/2014/main" id="{9977BE68-F2B2-37E4-AB03-356556CAA2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D2F543E3-1EEA-B1FD-2F2C-562D81AB98B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4">
            <a:extLst>
              <a:ext uri="{FF2B5EF4-FFF2-40B4-BE49-F238E27FC236}">
                <a16:creationId xmlns:a16="http://schemas.microsoft.com/office/drawing/2014/main" id="{2D944CDB-0E66-FF4D-7FEB-79C3E97BD79B}"/>
              </a:ext>
            </a:extLst>
          </p:cNvPr>
          <p:cNvSpPr>
            <a:spLocks noGrp="1" noChangeArrowheads="1"/>
          </p:cNvSpPr>
          <p:nvPr>
            <p:ph type="sldNum" sz="quarter" idx="12"/>
          </p:nvPr>
        </p:nvSpPr>
        <p:spPr>
          <a:ln/>
        </p:spPr>
        <p:txBody>
          <a:bodyPr/>
          <a:lstStyle>
            <a:lvl1pPr>
              <a:defRPr/>
            </a:lvl1pPr>
          </a:lstStyle>
          <a:p>
            <a:pPr>
              <a:defRPr/>
            </a:pPr>
            <a:fld id="{0A32AC91-304B-5B41-B8C2-231F8471B62F}" type="slidenum">
              <a:rPr lang="en-US" altLang="en-US"/>
              <a:pPr>
                <a:defRPr/>
              </a:pPr>
              <a:t>‹#›</a:t>
            </a:fld>
            <a:endParaRPr lang="en-US" altLang="en-US"/>
          </a:p>
        </p:txBody>
      </p:sp>
    </p:spTree>
    <p:extLst>
      <p:ext uri="{BB962C8B-B14F-4D97-AF65-F5344CB8AC3E}">
        <p14:creationId xmlns:p14="http://schemas.microsoft.com/office/powerpoint/2010/main" val="2010224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2">
            <a:extLst>
              <a:ext uri="{FF2B5EF4-FFF2-40B4-BE49-F238E27FC236}">
                <a16:creationId xmlns:a16="http://schemas.microsoft.com/office/drawing/2014/main" id="{450FEF8A-16B8-EFD9-892F-05DCC004537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BABBC078-FB33-07A8-53B9-8285FB5B00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4">
            <a:extLst>
              <a:ext uri="{FF2B5EF4-FFF2-40B4-BE49-F238E27FC236}">
                <a16:creationId xmlns:a16="http://schemas.microsoft.com/office/drawing/2014/main" id="{587293B6-0A60-3571-5837-10C8A9611C8A}"/>
              </a:ext>
            </a:extLst>
          </p:cNvPr>
          <p:cNvSpPr>
            <a:spLocks noGrp="1" noChangeArrowheads="1"/>
          </p:cNvSpPr>
          <p:nvPr>
            <p:ph type="sldNum" sz="quarter" idx="12"/>
          </p:nvPr>
        </p:nvSpPr>
        <p:spPr>
          <a:ln/>
        </p:spPr>
        <p:txBody>
          <a:bodyPr/>
          <a:lstStyle>
            <a:lvl1pPr>
              <a:defRPr/>
            </a:lvl1pPr>
          </a:lstStyle>
          <a:p>
            <a:pPr>
              <a:defRPr/>
            </a:pPr>
            <a:fld id="{9D88B4DD-318D-BB4B-93B0-B3BB069E1F3F}" type="slidenum">
              <a:rPr lang="en-US" altLang="en-US"/>
              <a:pPr>
                <a:defRPr/>
              </a:pPr>
              <a:t>‹#›</a:t>
            </a:fld>
            <a:endParaRPr lang="en-US" altLang="en-US"/>
          </a:p>
        </p:txBody>
      </p:sp>
    </p:spTree>
    <p:extLst>
      <p:ext uri="{BB962C8B-B14F-4D97-AF65-F5344CB8AC3E}">
        <p14:creationId xmlns:p14="http://schemas.microsoft.com/office/powerpoint/2010/main" val="604759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16">
            <a:extLst>
              <a:ext uri="{FF2B5EF4-FFF2-40B4-BE49-F238E27FC236}">
                <a16:creationId xmlns:a16="http://schemas.microsoft.com/office/drawing/2014/main" id="{5A1410A9-5CE4-B683-FAC0-55096A961592}"/>
              </a:ext>
            </a:extLst>
          </p:cNvPr>
          <p:cNvGrpSpPr>
            <a:grpSpLocks/>
          </p:cNvGrpSpPr>
          <p:nvPr/>
        </p:nvGrpSpPr>
        <p:grpSpPr bwMode="auto">
          <a:xfrm>
            <a:off x="0" y="0"/>
            <a:ext cx="9144000" cy="6918325"/>
            <a:chOff x="0" y="0"/>
            <a:chExt cx="5760" cy="4358"/>
          </a:xfrm>
        </p:grpSpPr>
        <p:sp>
          <p:nvSpPr>
            <p:cNvPr id="2050" name="Rectangle 2">
              <a:extLst>
                <a:ext uri="{FF2B5EF4-FFF2-40B4-BE49-F238E27FC236}">
                  <a16:creationId xmlns:a16="http://schemas.microsoft.com/office/drawing/2014/main" id="{EFA18CD9-11C3-01CC-D9D0-274EAB2F60DE}"/>
                </a:ext>
              </a:extLst>
            </p:cNvPr>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a:noFill/>
            </a:ln>
          </p:spPr>
          <p:txBody>
            <a:bodyPr wrap="none" anchor="ctr"/>
            <a:lstStyle/>
            <a:p>
              <a:pPr eaLnBrk="1" hangingPunct="1">
                <a:defRPr/>
              </a:pPr>
              <a:endParaRPr lang="en-US"/>
            </a:p>
          </p:txBody>
        </p:sp>
        <p:sp>
          <p:nvSpPr>
            <p:cNvPr id="2051" name="Freeform 3">
              <a:extLst>
                <a:ext uri="{FF2B5EF4-FFF2-40B4-BE49-F238E27FC236}">
                  <a16:creationId xmlns:a16="http://schemas.microsoft.com/office/drawing/2014/main" id="{F35B63B3-B53F-4774-2726-0D9D0FFD9CE2}"/>
                </a:ext>
              </a:extLst>
            </p:cNvPr>
            <p:cNvSpPr>
              <a:spLocks/>
            </p:cNvSpPr>
            <p:nvPr/>
          </p:nvSpPr>
          <p:spPr bwMode="invGray">
            <a:xfrm>
              <a:off x="0" y="0"/>
              <a:ext cx="5760" cy="1344"/>
            </a:xfrm>
            <a:custGeom>
              <a:avLst/>
              <a:gdLst>
                <a:gd name="T0" fmla="*/ 0 w 5760"/>
                <a:gd name="T1" fmla="*/ 0 h 1104"/>
                <a:gd name="T2" fmla="*/ 5760 w 5760"/>
                <a:gd name="T3" fmla="*/ 0 h 1104"/>
                <a:gd name="T4" fmla="*/ 5760 w 5760"/>
                <a:gd name="T5" fmla="*/ 720 h 1104"/>
                <a:gd name="T6" fmla="*/ 3600 w 5760"/>
                <a:gd name="T7" fmla="*/ 624 h 1104"/>
                <a:gd name="T8" fmla="*/ 0 w 5760"/>
                <a:gd name="T9" fmla="*/ 1000 h 1104"/>
                <a:gd name="T10" fmla="*/ 0 w 5760"/>
                <a:gd name="T11" fmla="*/ 0 h 1104"/>
              </a:gdLst>
              <a:ahLst/>
              <a:cxnLst>
                <a:cxn ang="0">
                  <a:pos x="T0" y="T1"/>
                </a:cxn>
                <a:cxn ang="0">
                  <a:pos x="T2" y="T3"/>
                </a:cxn>
                <a:cxn ang="0">
                  <a:pos x="T4" y="T5"/>
                </a:cxn>
                <a:cxn ang="0">
                  <a:pos x="T6" y="T7"/>
                </a:cxn>
                <a:cxn ang="0">
                  <a:pos x="T8" y="T9"/>
                </a:cxn>
                <a:cxn ang="0">
                  <a:pos x="T10" y="T11"/>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a:noFill/>
            </a:ln>
          </p:spPr>
          <p:txBody>
            <a:bodyPr wrap="none" anchor="ctr"/>
            <a:lstStyle/>
            <a:p>
              <a:pPr eaLnBrk="1" hangingPunct="1">
                <a:defRPr/>
              </a:pPr>
              <a:endParaRPr lang="en-US"/>
            </a:p>
          </p:txBody>
        </p:sp>
        <p:sp>
          <p:nvSpPr>
            <p:cNvPr id="2052" name="Freeform 4">
              <a:extLst>
                <a:ext uri="{FF2B5EF4-FFF2-40B4-BE49-F238E27FC236}">
                  <a16:creationId xmlns:a16="http://schemas.microsoft.com/office/drawing/2014/main" id="{85B0BE04-D781-D606-088F-005E6FEB3752}"/>
                </a:ext>
              </a:extLst>
            </p:cNvPr>
            <p:cNvSpPr>
              <a:spLocks/>
            </p:cNvSpPr>
            <p:nvPr/>
          </p:nvSpPr>
          <p:spPr bwMode="invGray">
            <a:xfrm>
              <a:off x="0" y="733"/>
              <a:ext cx="5760" cy="3587"/>
            </a:xfrm>
            <a:custGeom>
              <a:avLst/>
              <a:gdLst>
                <a:gd name="T0" fmla="*/ 0 w 5760"/>
                <a:gd name="T1" fmla="*/ 582 h 3587"/>
                <a:gd name="T2" fmla="*/ 2640 w 5760"/>
                <a:gd name="T3" fmla="*/ 267 h 3587"/>
                <a:gd name="T4" fmla="*/ 3373 w 5760"/>
                <a:gd name="T5" fmla="*/ 160 h 3587"/>
                <a:gd name="T6" fmla="*/ 5760 w 5760"/>
                <a:gd name="T7" fmla="*/ 358 h 3587"/>
                <a:gd name="T8" fmla="*/ 5760 w 5760"/>
                <a:gd name="T9" fmla="*/ 3587 h 3587"/>
                <a:gd name="T10" fmla="*/ 0 w 5760"/>
                <a:gd name="T11" fmla="*/ 3587 h 3587"/>
                <a:gd name="T12" fmla="*/ 0 w 5760"/>
                <a:gd name="T13" fmla="*/ 582 h 3587"/>
              </a:gdLst>
              <a:ahLst/>
              <a:cxnLst>
                <a:cxn ang="0">
                  <a:pos x="T0" y="T1"/>
                </a:cxn>
                <a:cxn ang="0">
                  <a:pos x="T2" y="T3"/>
                </a:cxn>
                <a:cxn ang="0">
                  <a:pos x="T4" y="T5"/>
                </a:cxn>
                <a:cxn ang="0">
                  <a:pos x="T6" y="T7"/>
                </a:cxn>
                <a:cxn ang="0">
                  <a:pos x="T8" y="T9"/>
                </a:cxn>
                <a:cxn ang="0">
                  <a:pos x="T10" y="T11"/>
                </a:cxn>
                <a:cxn ang="0">
                  <a:pos x="T12" y="T13"/>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a:noFill/>
            </a:ln>
          </p:spPr>
          <p:txBody>
            <a:bodyPr wrap="none" anchor="ctr"/>
            <a:lstStyle/>
            <a:p>
              <a:pPr eaLnBrk="1" hangingPunct="1">
                <a:defRPr/>
              </a:pPr>
              <a:endParaRPr lang="en-US"/>
            </a:p>
          </p:txBody>
        </p:sp>
        <p:sp>
          <p:nvSpPr>
            <p:cNvPr id="2053" name="Freeform 5">
              <a:extLst>
                <a:ext uri="{FF2B5EF4-FFF2-40B4-BE49-F238E27FC236}">
                  <a16:creationId xmlns:a16="http://schemas.microsoft.com/office/drawing/2014/main" id="{F756314C-EC32-D026-EA67-46FC9C91487F}"/>
                </a:ext>
              </a:extLst>
            </p:cNvPr>
            <p:cNvSpPr>
              <a:spLocks/>
            </p:cNvSpPr>
            <p:nvPr/>
          </p:nvSpPr>
          <p:spPr bwMode="invGray">
            <a:xfrm>
              <a:off x="0" y="184"/>
              <a:ext cx="5760" cy="538"/>
            </a:xfrm>
            <a:custGeom>
              <a:avLst/>
              <a:gdLst>
                <a:gd name="T0" fmla="*/ 0 w 5760"/>
                <a:gd name="T1" fmla="*/ 163 h 538"/>
                <a:gd name="T2" fmla="*/ 0 w 5760"/>
                <a:gd name="T3" fmla="*/ 403 h 538"/>
                <a:gd name="T4" fmla="*/ 1773 w 5760"/>
                <a:gd name="T5" fmla="*/ 443 h 538"/>
                <a:gd name="T6" fmla="*/ 4573 w 5760"/>
                <a:gd name="T7" fmla="*/ 176 h 538"/>
                <a:gd name="T8" fmla="*/ 5760 w 5760"/>
                <a:gd name="T9" fmla="*/ 536 h 538"/>
                <a:gd name="T10" fmla="*/ 5760 w 5760"/>
                <a:gd name="T11" fmla="*/ 163 h 538"/>
                <a:gd name="T12" fmla="*/ 4560 w 5760"/>
                <a:gd name="T13" fmla="*/ 29 h 538"/>
                <a:gd name="T14" fmla="*/ 1987 w 5760"/>
                <a:gd name="T15" fmla="*/ 336 h 538"/>
                <a:gd name="T16" fmla="*/ 0 w 5760"/>
                <a:gd name="T17" fmla="*/ 163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a:noFill/>
            </a:ln>
          </p:spPr>
          <p:txBody>
            <a:bodyPr wrap="none" anchor="ctr"/>
            <a:lstStyle/>
            <a:p>
              <a:pPr eaLnBrk="1" hangingPunct="1">
                <a:defRPr/>
              </a:pPr>
              <a:endParaRPr lang="en-US"/>
            </a:p>
          </p:txBody>
        </p:sp>
        <p:sp>
          <p:nvSpPr>
            <p:cNvPr id="2054" name="Freeform 6">
              <a:extLst>
                <a:ext uri="{FF2B5EF4-FFF2-40B4-BE49-F238E27FC236}">
                  <a16:creationId xmlns:a16="http://schemas.microsoft.com/office/drawing/2014/main" id="{5931F49C-E21B-8031-4F90-57E4F1F9AAE5}"/>
                </a:ext>
              </a:extLst>
            </p:cNvPr>
            <p:cNvSpPr>
              <a:spLocks/>
            </p:cNvSpPr>
            <p:nvPr/>
          </p:nvSpPr>
          <p:spPr bwMode="invGray">
            <a:xfrm>
              <a:off x="0" y="1515"/>
              <a:ext cx="5760" cy="674"/>
            </a:xfrm>
            <a:custGeom>
              <a:avLst/>
              <a:gdLst>
                <a:gd name="T0" fmla="*/ 0 w 5760"/>
                <a:gd name="T1" fmla="*/ 246 h 674"/>
                <a:gd name="T2" fmla="*/ 0 w 5760"/>
                <a:gd name="T3" fmla="*/ 406 h 674"/>
                <a:gd name="T4" fmla="*/ 1280 w 5760"/>
                <a:gd name="T5" fmla="*/ 645 h 674"/>
                <a:gd name="T6" fmla="*/ 1627 w 5760"/>
                <a:gd name="T7" fmla="*/ 580 h 674"/>
                <a:gd name="T8" fmla="*/ 4493 w 5760"/>
                <a:gd name="T9" fmla="*/ 113 h 674"/>
                <a:gd name="T10" fmla="*/ 5760 w 5760"/>
                <a:gd name="T11" fmla="*/ 606 h 674"/>
                <a:gd name="T12" fmla="*/ 5760 w 5760"/>
                <a:gd name="T13" fmla="*/ 233 h 674"/>
                <a:gd name="T14" fmla="*/ 4040 w 5760"/>
                <a:gd name="T15" fmla="*/ 33 h 674"/>
                <a:gd name="T16" fmla="*/ 1093 w 5760"/>
                <a:gd name="T17" fmla="*/ 433 h 674"/>
                <a:gd name="T18" fmla="*/ 0 w 5760"/>
                <a:gd name="T19" fmla="*/ 246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a:noFill/>
            </a:ln>
          </p:spPr>
          <p:txBody>
            <a:bodyPr wrap="none" anchor="ctr"/>
            <a:lstStyle/>
            <a:p>
              <a:pPr eaLnBrk="1" hangingPunct="1">
                <a:defRPr/>
              </a:pPr>
              <a:endParaRPr lang="en-US"/>
            </a:p>
          </p:txBody>
        </p:sp>
        <p:sp>
          <p:nvSpPr>
            <p:cNvPr id="2055" name="Freeform 7">
              <a:extLst>
                <a:ext uri="{FF2B5EF4-FFF2-40B4-BE49-F238E27FC236}">
                  <a16:creationId xmlns:a16="http://schemas.microsoft.com/office/drawing/2014/main" id="{985F81D6-76A6-FAAA-90CB-6CD14F387A61}"/>
                </a:ext>
              </a:extLst>
            </p:cNvPr>
            <p:cNvSpPr>
              <a:spLocks/>
            </p:cNvSpPr>
            <p:nvPr/>
          </p:nvSpPr>
          <p:spPr bwMode="invGray">
            <a:xfrm>
              <a:off x="1560" y="959"/>
              <a:ext cx="4200" cy="3361"/>
            </a:xfrm>
            <a:custGeom>
              <a:avLst/>
              <a:gdLst>
                <a:gd name="T0" fmla="*/ 0 w 4200"/>
                <a:gd name="T1" fmla="*/ 3361 h 3361"/>
                <a:gd name="T2" fmla="*/ 1054 w 4200"/>
                <a:gd name="T3" fmla="*/ 295 h 3361"/>
                <a:gd name="T4" fmla="*/ 4200 w 4200"/>
                <a:gd name="T5" fmla="*/ 1588 h 3361"/>
                <a:gd name="T6" fmla="*/ 4200 w 4200"/>
                <a:gd name="T7" fmla="*/ 2028 h 3361"/>
                <a:gd name="T8" fmla="*/ 1200 w 4200"/>
                <a:gd name="T9" fmla="*/ 442 h 3361"/>
                <a:gd name="T10" fmla="*/ 347 w 4200"/>
                <a:gd name="T11" fmla="*/ 3361 h 3361"/>
                <a:gd name="T12" fmla="*/ 0 w 4200"/>
                <a:gd name="T13" fmla="*/ 3361 h 3361"/>
              </a:gdLst>
              <a:ahLst/>
              <a:cxnLst>
                <a:cxn ang="0">
                  <a:pos x="T0" y="T1"/>
                </a:cxn>
                <a:cxn ang="0">
                  <a:pos x="T2" y="T3"/>
                </a:cxn>
                <a:cxn ang="0">
                  <a:pos x="T4" y="T5"/>
                </a:cxn>
                <a:cxn ang="0">
                  <a:pos x="T6" y="T7"/>
                </a:cxn>
                <a:cxn ang="0">
                  <a:pos x="T8" y="T9"/>
                </a:cxn>
                <a:cxn ang="0">
                  <a:pos x="T10" y="T11"/>
                </a:cxn>
                <a:cxn ang="0">
                  <a:pos x="T12" y="T13"/>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a:noFill/>
            </a:ln>
          </p:spPr>
          <p:txBody>
            <a:bodyPr wrap="none" anchor="ctr"/>
            <a:lstStyle/>
            <a:p>
              <a:pPr eaLnBrk="1" hangingPunct="1">
                <a:defRPr/>
              </a:pPr>
              <a:endParaRPr lang="en-US"/>
            </a:p>
          </p:txBody>
        </p:sp>
        <p:sp>
          <p:nvSpPr>
            <p:cNvPr id="2056" name="Freeform 8">
              <a:extLst>
                <a:ext uri="{FF2B5EF4-FFF2-40B4-BE49-F238E27FC236}">
                  <a16:creationId xmlns:a16="http://schemas.microsoft.com/office/drawing/2014/main" id="{00174C14-AFF1-BD17-5B0C-E727950784A8}"/>
                </a:ext>
              </a:extLst>
            </p:cNvPr>
            <p:cNvSpPr>
              <a:spLocks/>
            </p:cNvSpPr>
            <p:nvPr/>
          </p:nvSpPr>
          <p:spPr bwMode="invGray">
            <a:xfrm>
              <a:off x="0" y="2169"/>
              <a:ext cx="5760" cy="1925"/>
            </a:xfrm>
            <a:custGeom>
              <a:avLst/>
              <a:gdLst>
                <a:gd name="T0" fmla="*/ 0 w 5760"/>
                <a:gd name="T1" fmla="*/ 804 h 1925"/>
                <a:gd name="T2" fmla="*/ 0 w 5760"/>
                <a:gd name="T3" fmla="*/ 991 h 1925"/>
                <a:gd name="T4" fmla="*/ 1547 w 5760"/>
                <a:gd name="T5" fmla="*/ 1818 h 1925"/>
                <a:gd name="T6" fmla="*/ 3253 w 5760"/>
                <a:gd name="T7" fmla="*/ 351 h 1925"/>
                <a:gd name="T8" fmla="*/ 5760 w 5760"/>
                <a:gd name="T9" fmla="*/ 1537 h 1925"/>
                <a:gd name="T10" fmla="*/ 5760 w 5760"/>
                <a:gd name="T11" fmla="*/ 1151 h 1925"/>
                <a:gd name="T12" fmla="*/ 3240 w 5760"/>
                <a:gd name="T13" fmla="*/ 84 h 1925"/>
                <a:gd name="T14" fmla="*/ 1573 w 5760"/>
                <a:gd name="T15" fmla="*/ 1671 h 1925"/>
                <a:gd name="T16" fmla="*/ 0 w 5760"/>
                <a:gd name="T17" fmla="*/ 80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a:noFill/>
            </a:ln>
          </p:spPr>
          <p:txBody>
            <a:bodyPr wrap="none" anchor="ctr"/>
            <a:lstStyle/>
            <a:p>
              <a:pPr eaLnBrk="1" hangingPunct="1">
                <a:defRPr/>
              </a:pPr>
              <a:endParaRPr lang="en-US"/>
            </a:p>
          </p:txBody>
        </p:sp>
        <p:sp>
          <p:nvSpPr>
            <p:cNvPr id="2057" name="Freeform 9">
              <a:extLst>
                <a:ext uri="{FF2B5EF4-FFF2-40B4-BE49-F238E27FC236}">
                  <a16:creationId xmlns:a16="http://schemas.microsoft.com/office/drawing/2014/main" id="{ABCE178C-6796-6FF1-0CF4-50832F4EE5BC}"/>
                </a:ext>
              </a:extLst>
            </p:cNvPr>
            <p:cNvSpPr>
              <a:spLocks/>
            </p:cNvSpPr>
            <p:nvPr/>
          </p:nvSpPr>
          <p:spPr bwMode="invGray">
            <a:xfrm>
              <a:off x="0" y="2238"/>
              <a:ext cx="3929" cy="2120"/>
            </a:xfrm>
            <a:custGeom>
              <a:avLst/>
              <a:gdLst>
                <a:gd name="T0" fmla="*/ 0 w 4196"/>
                <a:gd name="T1" fmla="*/ 415 h 2120"/>
                <a:gd name="T2" fmla="*/ 0 w 4196"/>
                <a:gd name="T3" fmla="*/ 508 h 2120"/>
                <a:gd name="T4" fmla="*/ 1933 w 4196"/>
                <a:gd name="T5" fmla="*/ 229 h 2120"/>
                <a:gd name="T6" fmla="*/ 3920 w 4196"/>
                <a:gd name="T7" fmla="*/ 1055 h 2120"/>
                <a:gd name="T8" fmla="*/ 3587 w 4196"/>
                <a:gd name="T9" fmla="*/ 2082 h 2120"/>
                <a:gd name="T10" fmla="*/ 3947 w 4196"/>
                <a:gd name="T11" fmla="*/ 829 h 2120"/>
                <a:gd name="T12" fmla="*/ 2253 w 4196"/>
                <a:gd name="T13" fmla="*/ 69 h 2120"/>
                <a:gd name="T14" fmla="*/ 0 w 4196"/>
                <a:gd name="T15" fmla="*/ 415 h 2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a:noFill/>
            </a:ln>
          </p:spPr>
          <p:txBody>
            <a:bodyPr wrap="none" anchor="ctr"/>
            <a:lstStyle/>
            <a:p>
              <a:pPr eaLnBrk="1" hangingPunct="1">
                <a:defRPr/>
              </a:pPr>
              <a:endParaRPr lang="en-US"/>
            </a:p>
          </p:txBody>
        </p:sp>
      </p:grpSp>
      <p:sp>
        <p:nvSpPr>
          <p:cNvPr id="1027" name="Rectangle 10">
            <a:extLst>
              <a:ext uri="{FF2B5EF4-FFF2-40B4-BE49-F238E27FC236}">
                <a16:creationId xmlns:a16="http://schemas.microsoft.com/office/drawing/2014/main" id="{6008DBDC-EB64-F48E-51ED-785A05007005}"/>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60" name="Rectangle 12">
            <a:extLst>
              <a:ext uri="{FF2B5EF4-FFF2-40B4-BE49-F238E27FC236}">
                <a16:creationId xmlns:a16="http://schemas.microsoft.com/office/drawing/2014/main" id="{74C47106-E48A-1243-712E-66067430A957}"/>
              </a:ext>
            </a:extLst>
          </p:cNvPr>
          <p:cNvSpPr>
            <a:spLocks noGrp="1" noChangeArrowheads="1"/>
          </p:cNvSpPr>
          <p:nvPr>
            <p:ph type="dt" sz="half" idx="2"/>
          </p:nvPr>
        </p:nvSpPr>
        <p:spPr bwMode="auto">
          <a:xfrm>
            <a:off x="685800" y="6248400"/>
            <a:ext cx="1905000" cy="457200"/>
          </a:xfrm>
          <a:prstGeom prst="rect">
            <a:avLst/>
          </a:prstGeom>
          <a:noFill/>
          <a:ln>
            <a:noFill/>
          </a:ln>
        </p:spPr>
        <p:txBody>
          <a:bodyPr vert="horz" wrap="square" lIns="91440" tIns="45720" rIns="91440" bIns="45720" numCol="1" anchor="b" anchorCtr="0" compatLnSpc="1">
            <a:prstTxWarp prst="textNoShape">
              <a:avLst/>
            </a:prstTxWarp>
          </a:bodyPr>
          <a:lstStyle>
            <a:lvl1pPr eaLnBrk="1" hangingPunct="1">
              <a:spcBef>
                <a:spcPct val="50000"/>
              </a:spcBef>
              <a:defRPr sz="1400"/>
            </a:lvl1pPr>
          </a:lstStyle>
          <a:p>
            <a:pPr>
              <a:defRPr/>
            </a:pPr>
            <a:endParaRPr lang="en-US" altLang="en-US"/>
          </a:p>
        </p:txBody>
      </p:sp>
      <p:sp>
        <p:nvSpPr>
          <p:cNvPr id="2061" name="Rectangle 13">
            <a:extLst>
              <a:ext uri="{FF2B5EF4-FFF2-40B4-BE49-F238E27FC236}">
                <a16:creationId xmlns:a16="http://schemas.microsoft.com/office/drawing/2014/main" id="{81D2985A-0121-D891-8231-A00A8401AE0E}"/>
              </a:ext>
            </a:extLst>
          </p:cNvPr>
          <p:cNvSpPr>
            <a:spLocks noGrp="1" noChangeArrowheads="1"/>
          </p:cNvSpPr>
          <p:nvPr>
            <p:ph type="ftr" sz="quarter" idx="3"/>
          </p:nvPr>
        </p:nvSpPr>
        <p:spPr bwMode="auto">
          <a:xfrm>
            <a:off x="3124200" y="6248400"/>
            <a:ext cx="2895600" cy="457200"/>
          </a:xfrm>
          <a:prstGeom prst="rect">
            <a:avLst/>
          </a:prstGeom>
          <a:noFill/>
          <a:ln>
            <a:noFill/>
          </a:ln>
        </p:spPr>
        <p:txBody>
          <a:bodyPr vert="horz" wrap="square" lIns="91440" tIns="45720" rIns="91440" bIns="45720" numCol="1" anchor="b" anchorCtr="0" compatLnSpc="1">
            <a:prstTxWarp prst="textNoShape">
              <a:avLst/>
            </a:prstTxWarp>
          </a:bodyPr>
          <a:lstStyle>
            <a:lvl1pPr algn="ctr" eaLnBrk="1" hangingPunct="1">
              <a:spcBef>
                <a:spcPct val="50000"/>
              </a:spcBef>
              <a:defRPr sz="1400"/>
            </a:lvl1pPr>
          </a:lstStyle>
          <a:p>
            <a:pPr>
              <a:defRPr/>
            </a:pPr>
            <a:endParaRPr lang="en-US" altLang="en-US"/>
          </a:p>
        </p:txBody>
      </p:sp>
      <p:sp>
        <p:nvSpPr>
          <p:cNvPr id="2062" name="Rectangle 14">
            <a:extLst>
              <a:ext uri="{FF2B5EF4-FFF2-40B4-BE49-F238E27FC236}">
                <a16:creationId xmlns:a16="http://schemas.microsoft.com/office/drawing/2014/main" id="{E94F15CF-298F-4415-7124-14AC853993A4}"/>
              </a:ext>
            </a:extLst>
          </p:cNvPr>
          <p:cNvSpPr>
            <a:spLocks noGrp="1" noChangeArrowheads="1"/>
          </p:cNvSpPr>
          <p:nvPr>
            <p:ph type="sldNum" sz="quarter" idx="4"/>
          </p:nvPr>
        </p:nvSpPr>
        <p:spPr bwMode="auto">
          <a:xfrm>
            <a:off x="6553200" y="6248400"/>
            <a:ext cx="1905000" cy="457200"/>
          </a:xfrm>
          <a:prstGeom prst="rect">
            <a:avLst/>
          </a:prstGeom>
          <a:noFill/>
          <a:ln>
            <a:noFill/>
          </a:ln>
        </p:spPr>
        <p:txBody>
          <a:bodyPr vert="horz" wrap="square" lIns="91440" tIns="45720" rIns="91440" bIns="45720" numCol="1" anchor="b" anchorCtr="0" compatLnSpc="1">
            <a:prstTxWarp prst="textNoShape">
              <a:avLst/>
            </a:prstTxWarp>
          </a:bodyPr>
          <a:lstStyle>
            <a:lvl1pPr algn="r" eaLnBrk="1" hangingPunct="1">
              <a:spcBef>
                <a:spcPct val="50000"/>
              </a:spcBef>
              <a:defRPr sz="1400"/>
            </a:lvl1pPr>
          </a:lstStyle>
          <a:p>
            <a:pPr>
              <a:defRPr/>
            </a:pPr>
            <a:fld id="{EA19D46F-5CF9-0A49-B9A8-35A7F056AAC9}" type="slidenum">
              <a:rPr lang="en-US" altLang="en-US"/>
              <a:pPr>
                <a:defRPr/>
              </a:pPr>
              <a:t>‹#›</a:t>
            </a:fld>
            <a:endParaRPr lang="en-US" altLang="en-US"/>
          </a:p>
        </p:txBody>
      </p:sp>
      <p:sp>
        <p:nvSpPr>
          <p:cNvPr id="1031" name="Rectangle 15">
            <a:extLst>
              <a:ext uri="{FF2B5EF4-FFF2-40B4-BE49-F238E27FC236}">
                <a16:creationId xmlns:a16="http://schemas.microsoft.com/office/drawing/2014/main" id="{55BF0EF6-188F-9538-19F1-4A71B0D73F45}"/>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dk2" tx1="lt1" bg2="dk1" tx2="lt2" accent1="accent1" accent2="accent2" accent3="accent3" accent4="accent4" accent5="accent5" accent6="accent6" hlink="hlink" folHlink="folHlink"/>
  <p:sldLayoutIdLst>
    <p:sldLayoutId id="2147483698"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png"/><Relationship Id="rId5" Type="http://schemas.openxmlformats.org/officeDocument/2006/relationships/image" Target="../media/image8.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1.png"/><Relationship Id="rId5" Type="http://schemas.openxmlformats.org/officeDocument/2006/relationships/image" Target="../media/image11.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1.png"/><Relationship Id="rId5" Type="http://schemas.openxmlformats.org/officeDocument/2006/relationships/image" Target="../media/image18.jpeg"/><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1.png"/><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1.png"/><Relationship Id="rId5" Type="http://schemas.openxmlformats.org/officeDocument/2006/relationships/image" Target="../media/image19.jpeg"/><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1.png"/><Relationship Id="rId5" Type="http://schemas.openxmlformats.org/officeDocument/2006/relationships/image" Target="../media/image21.jpeg"/><Relationship Id="rId4"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1.pn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1.png"/><Relationship Id="rId4"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1.png"/><Relationship Id="rId4"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png"/><Relationship Id="rId5" Type="http://schemas.openxmlformats.org/officeDocument/2006/relationships/image" Target="../media/image2.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1.png"/><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1.png"/><Relationship Id="rId5" Type="http://schemas.openxmlformats.org/officeDocument/2006/relationships/image" Target="../media/image5.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1.png"/><Relationship Id="rId5" Type="http://schemas.openxmlformats.org/officeDocument/2006/relationships/image" Target="../media/image6.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2E737FF-F778-0325-8F8B-19BA52F33821}"/>
              </a:ext>
            </a:extLst>
          </p:cNvPr>
          <p:cNvSpPr>
            <a:spLocks noGrp="1" noChangeArrowheads="1"/>
          </p:cNvSpPr>
          <p:nvPr>
            <p:ph type="ctrTitle"/>
          </p:nvPr>
        </p:nvSpPr>
        <p:spPr/>
        <p:txBody>
          <a:bodyPr/>
          <a:lstStyle/>
          <a:p>
            <a:pPr eaLnBrk="1" hangingPunct="1"/>
            <a:r>
              <a:rPr lang="en-US" altLang="en-US"/>
              <a:t>Asbestos Awareness Training</a:t>
            </a:r>
          </a:p>
        </p:txBody>
      </p:sp>
      <p:sp>
        <p:nvSpPr>
          <p:cNvPr id="4099" name="Rectangle 3">
            <a:extLst>
              <a:ext uri="{FF2B5EF4-FFF2-40B4-BE49-F238E27FC236}">
                <a16:creationId xmlns:a16="http://schemas.microsoft.com/office/drawing/2014/main" id="{89B150CF-7E1E-C0AA-20F6-545ADE07D557}"/>
              </a:ext>
            </a:extLst>
          </p:cNvPr>
          <p:cNvSpPr>
            <a:spLocks noGrp="1" noChangeArrowheads="1"/>
          </p:cNvSpPr>
          <p:nvPr>
            <p:ph type="subTitle" idx="1"/>
          </p:nvPr>
        </p:nvSpPr>
        <p:spPr/>
        <p:txBody>
          <a:bodyPr/>
          <a:lstStyle/>
          <a:p>
            <a:pPr eaLnBrk="1" hangingPunct="1"/>
            <a:r>
              <a:rPr lang="en-US" altLang="en-US"/>
              <a:t>49 CFR 1910.1001</a:t>
            </a:r>
          </a:p>
          <a:p>
            <a:pPr eaLnBrk="1" hangingPunct="1"/>
            <a:r>
              <a:rPr lang="en-US" altLang="en-US"/>
              <a:t>49 CFR 1926.1101</a:t>
            </a:r>
          </a:p>
        </p:txBody>
      </p:sp>
      <p:pic>
        <p:nvPicPr>
          <p:cNvPr id="27654" name="Picture 6">
            <a:hlinkClick r:id="" action="ppaction://media"/>
            <a:extLst>
              <a:ext uri="{FF2B5EF4-FFF2-40B4-BE49-F238E27FC236}">
                <a16:creationId xmlns:a16="http://schemas.microsoft.com/office/drawing/2014/main" id="{4C69A013-907E-CBB0-C31F-085505A7E9B5}"/>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7924800" y="396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765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7654"/>
                                        </p:tgtEl>
                                      </p:cBhvr>
                                    </p:cmd>
                                  </p:childTnLst>
                                </p:cTn>
                              </p:par>
                            </p:childTnLst>
                          </p:cTn>
                        </p:par>
                      </p:childTnLst>
                    </p:cTn>
                  </p:par>
                </p:childTnLst>
              </p:cTn>
              <p:nextCondLst>
                <p:cond evt="onClick" delay="0">
                  <p:tgtEl>
                    <p:spTgt spid="27654"/>
                  </p:tgtEl>
                </p:cond>
              </p:nextCondLst>
            </p:seq>
            <p:audio>
              <p:cMediaNode vol="80000">
                <p:cTn id="7" fill="hold" display="0">
                  <p:stCondLst>
                    <p:cond delay="indefinite"/>
                  </p:stCondLst>
                  <p:endCondLst>
                    <p:cond evt="onStopAudio" delay="0">
                      <p:tgtEl>
                        <p:sldTgt/>
                      </p:tgtEl>
                    </p:cond>
                  </p:endCondLst>
                </p:cTn>
                <p:tgtEl>
                  <p:spTgt spid="2765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E36FB8A-D1AD-A532-D386-60CC6CC7D3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500" y="990600"/>
            <a:ext cx="7493000"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a:extLst>
              <a:ext uri="{FF2B5EF4-FFF2-40B4-BE49-F238E27FC236}">
                <a16:creationId xmlns:a16="http://schemas.microsoft.com/office/drawing/2014/main" id="{19411752-0B81-96FC-BE24-AC969BC4E154}"/>
              </a:ext>
            </a:extLst>
          </p:cNvPr>
          <p:cNvSpPr>
            <a:spLocks noGrp="1" noChangeArrowheads="1"/>
          </p:cNvSpPr>
          <p:nvPr>
            <p:ph type="title" idx="4294967295"/>
          </p:nvPr>
        </p:nvSpPr>
        <p:spPr>
          <a:xfrm>
            <a:off x="190500" y="0"/>
            <a:ext cx="8763000" cy="1143000"/>
          </a:xfrm>
        </p:spPr>
        <p:txBody>
          <a:bodyPr/>
          <a:lstStyle/>
          <a:p>
            <a:pPr eaLnBrk="1" hangingPunct="1"/>
            <a:r>
              <a:rPr lang="en-US" altLang="en-US"/>
              <a:t>Microscopic View of Asbestos Fibers</a:t>
            </a:r>
          </a:p>
        </p:txBody>
      </p:sp>
      <p:pic>
        <p:nvPicPr>
          <p:cNvPr id="29702" name="Picture 6">
            <a:hlinkClick r:id="" action="ppaction://media"/>
            <a:extLst>
              <a:ext uri="{FF2B5EF4-FFF2-40B4-BE49-F238E27FC236}">
                <a16:creationId xmlns:a16="http://schemas.microsoft.com/office/drawing/2014/main" id="{4FC5B403-4A31-FD31-618C-C6134A113C36}"/>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610600" y="6096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70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9702"/>
                                        </p:tgtEl>
                                      </p:cBhvr>
                                    </p:cmd>
                                  </p:childTnLst>
                                </p:cTn>
                              </p:par>
                            </p:childTnLst>
                          </p:cTn>
                        </p:par>
                      </p:childTnLst>
                    </p:cTn>
                  </p:par>
                </p:childTnLst>
              </p:cTn>
              <p:nextCondLst>
                <p:cond evt="onClick" delay="0">
                  <p:tgtEl>
                    <p:spTgt spid="29702"/>
                  </p:tgtEl>
                </p:cond>
              </p:nextCondLst>
            </p:seq>
            <p:audio>
              <p:cMediaNode vol="80000">
                <p:cTn id="7" fill="hold" display="0">
                  <p:stCondLst>
                    <p:cond delay="indefinite"/>
                  </p:stCondLst>
                  <p:endCondLst>
                    <p:cond evt="onStopAudio" delay="0">
                      <p:tgtEl>
                        <p:sldTgt/>
                      </p:tgtEl>
                    </p:cond>
                  </p:endCondLst>
                </p:cTn>
                <p:tgtEl>
                  <p:spTgt spid="2970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1E718CAD-0232-E622-A478-5AA4AE0AAF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2E5D7DC8-0CD3-6C2D-39BF-C5C3CEF904AB}"/>
              </a:ext>
            </a:extLst>
          </p:cNvPr>
          <p:cNvSpPr>
            <a:spLocks noGrp="1" noChangeArrowheads="1"/>
          </p:cNvSpPr>
          <p:nvPr>
            <p:ph type="title" idx="4294967295"/>
          </p:nvPr>
        </p:nvSpPr>
        <p:spPr/>
        <p:txBody>
          <a:bodyPr/>
          <a:lstStyle/>
          <a:p>
            <a:pPr eaLnBrk="1" hangingPunct="1"/>
            <a:r>
              <a:rPr lang="en-US" altLang="en-US"/>
              <a:t>Microscopic View of Fractured Asbestos Fibers</a:t>
            </a:r>
          </a:p>
        </p:txBody>
      </p:sp>
      <p:pic>
        <p:nvPicPr>
          <p:cNvPr id="28678" name="Picture 6">
            <a:hlinkClick r:id="" action="ppaction://media"/>
            <a:extLst>
              <a:ext uri="{FF2B5EF4-FFF2-40B4-BE49-F238E27FC236}">
                <a16:creationId xmlns:a16="http://schemas.microsoft.com/office/drawing/2014/main" id="{D15551EE-B6A6-C7C9-FA3C-CBD5E02C80C9}"/>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6106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67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8678"/>
                                        </p:tgtEl>
                                      </p:cBhvr>
                                    </p:cmd>
                                  </p:childTnLst>
                                </p:cTn>
                              </p:par>
                            </p:childTnLst>
                          </p:cTn>
                        </p:par>
                      </p:childTnLst>
                    </p:cTn>
                  </p:par>
                </p:childTnLst>
              </p:cTn>
              <p:nextCondLst>
                <p:cond evt="onClick" delay="0">
                  <p:tgtEl>
                    <p:spTgt spid="28678"/>
                  </p:tgtEl>
                </p:cond>
              </p:nextCondLst>
            </p:seq>
            <p:audio>
              <p:cMediaNode vol="80000">
                <p:cTn id="7" fill="hold" display="0">
                  <p:stCondLst>
                    <p:cond delay="indefinite"/>
                  </p:stCondLst>
                  <p:endCondLst>
                    <p:cond evt="onStopAudio" delay="0">
                      <p:tgtEl>
                        <p:sldTgt/>
                      </p:tgtEl>
                    </p:cond>
                  </p:endCondLst>
                </p:cTn>
                <p:tgtEl>
                  <p:spTgt spid="2867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2BB848B-8C4F-D968-39DA-36F2E261C49E}"/>
              </a:ext>
            </a:extLst>
          </p:cNvPr>
          <p:cNvSpPr>
            <a:spLocks noGrp="1" noChangeArrowheads="1"/>
          </p:cNvSpPr>
          <p:nvPr>
            <p:ph type="title"/>
          </p:nvPr>
        </p:nvSpPr>
        <p:spPr/>
        <p:txBody>
          <a:bodyPr/>
          <a:lstStyle/>
          <a:p>
            <a:pPr eaLnBrk="1" hangingPunct="1"/>
            <a:r>
              <a:rPr lang="en-US" altLang="en-US" b="1"/>
              <a:t>Asbestos Exposure Limits</a:t>
            </a:r>
          </a:p>
        </p:txBody>
      </p:sp>
      <p:sp>
        <p:nvSpPr>
          <p:cNvPr id="26627" name="Rectangle 3">
            <a:extLst>
              <a:ext uri="{FF2B5EF4-FFF2-40B4-BE49-F238E27FC236}">
                <a16:creationId xmlns:a16="http://schemas.microsoft.com/office/drawing/2014/main" id="{92114EFC-28BA-9AE1-9E41-42825E4372F4}"/>
              </a:ext>
            </a:extLst>
          </p:cNvPr>
          <p:cNvSpPr>
            <a:spLocks noGrp="1" noChangeArrowheads="1"/>
          </p:cNvSpPr>
          <p:nvPr>
            <p:ph type="body" idx="1"/>
          </p:nvPr>
        </p:nvSpPr>
        <p:spPr/>
        <p:txBody>
          <a:bodyPr/>
          <a:lstStyle/>
          <a:p>
            <a:pPr eaLnBrk="1" hangingPunct="1">
              <a:spcBef>
                <a:spcPts val="25"/>
              </a:spcBef>
            </a:pPr>
            <a:r>
              <a:rPr lang="en-US" altLang="en-US"/>
              <a:t>Definition of Fiber: 5 micrometers or longer with a length to diameter ratio of 3 to 1.</a:t>
            </a:r>
          </a:p>
          <a:p>
            <a:pPr eaLnBrk="1" hangingPunct="1">
              <a:spcBef>
                <a:spcPts val="25"/>
              </a:spcBef>
            </a:pPr>
            <a:r>
              <a:rPr lang="en-US" altLang="en-US"/>
              <a:t>Permissible Exposure Limit: 0.1 fiber per cubic centimeter TWA.</a:t>
            </a:r>
          </a:p>
          <a:p>
            <a:pPr eaLnBrk="1" hangingPunct="1">
              <a:spcBef>
                <a:spcPts val="25"/>
              </a:spcBef>
            </a:pPr>
            <a:r>
              <a:rPr lang="en-US" altLang="en-US"/>
              <a:t>Short Term: 1.0 fiber per centimeter average per 30 minutes.</a:t>
            </a:r>
          </a:p>
        </p:txBody>
      </p:sp>
      <p:pic>
        <p:nvPicPr>
          <p:cNvPr id="140294" name="Picture 6">
            <a:hlinkClick r:id="" action="ppaction://media"/>
            <a:extLst>
              <a:ext uri="{FF2B5EF4-FFF2-40B4-BE49-F238E27FC236}">
                <a16:creationId xmlns:a16="http://schemas.microsoft.com/office/drawing/2014/main" id="{E80AD192-DB7E-B4B0-312D-DF4D8FEB9150}"/>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458200" y="5943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029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40294"/>
                                        </p:tgtEl>
                                      </p:cBhvr>
                                    </p:cmd>
                                  </p:childTnLst>
                                </p:cTn>
                              </p:par>
                            </p:childTnLst>
                          </p:cTn>
                        </p:par>
                      </p:childTnLst>
                    </p:cTn>
                  </p:par>
                </p:childTnLst>
              </p:cTn>
              <p:nextCondLst>
                <p:cond evt="onClick" delay="0">
                  <p:tgtEl>
                    <p:spTgt spid="140294"/>
                  </p:tgtEl>
                </p:cond>
              </p:nextCondLst>
            </p:seq>
            <p:audio>
              <p:cMediaNode vol="80000">
                <p:cTn id="7" fill="hold" display="0">
                  <p:stCondLst>
                    <p:cond delay="indefinite"/>
                  </p:stCondLst>
                  <p:endCondLst>
                    <p:cond evt="onStopAudio" delay="0">
                      <p:tgtEl>
                        <p:sldTgt/>
                      </p:tgtEl>
                    </p:cond>
                  </p:endCondLst>
                </p:cTn>
                <p:tgtEl>
                  <p:spTgt spid="14029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32CCD1F-E095-ADCA-B524-E7D64E8BCE37}"/>
              </a:ext>
            </a:extLst>
          </p:cNvPr>
          <p:cNvSpPr>
            <a:spLocks noGrp="1" noChangeArrowheads="1"/>
          </p:cNvSpPr>
          <p:nvPr>
            <p:ph type="title"/>
          </p:nvPr>
        </p:nvSpPr>
        <p:spPr>
          <a:xfrm>
            <a:off x="762000" y="457200"/>
            <a:ext cx="7772400" cy="1143000"/>
          </a:xfrm>
        </p:spPr>
        <p:txBody>
          <a:bodyPr/>
          <a:lstStyle/>
          <a:p>
            <a:pPr eaLnBrk="1" hangingPunct="1"/>
            <a:r>
              <a:rPr lang="en-US" altLang="en-US" b="1"/>
              <a:t>Friable              Non-Friable</a:t>
            </a:r>
          </a:p>
        </p:txBody>
      </p:sp>
      <p:sp>
        <p:nvSpPr>
          <p:cNvPr id="28675" name="Rectangle 3">
            <a:extLst>
              <a:ext uri="{FF2B5EF4-FFF2-40B4-BE49-F238E27FC236}">
                <a16:creationId xmlns:a16="http://schemas.microsoft.com/office/drawing/2014/main" id="{2A6681ED-4C77-31A3-B4DE-9BDCE2EF0D77}"/>
              </a:ext>
            </a:extLst>
          </p:cNvPr>
          <p:cNvSpPr>
            <a:spLocks noGrp="1" noChangeArrowheads="1"/>
          </p:cNvSpPr>
          <p:nvPr>
            <p:ph type="body" sz="half" idx="1"/>
          </p:nvPr>
        </p:nvSpPr>
        <p:spPr>
          <a:xfrm>
            <a:off x="685800" y="1828800"/>
            <a:ext cx="3810000" cy="4114800"/>
          </a:xfrm>
        </p:spPr>
        <p:txBody>
          <a:bodyPr/>
          <a:lstStyle/>
          <a:p>
            <a:pPr eaLnBrk="1" hangingPunct="1"/>
            <a:r>
              <a:rPr lang="en-US" altLang="en-US" sz="2400"/>
              <a:t>Any materials containing </a:t>
            </a:r>
            <a:r>
              <a:rPr lang="en-US" altLang="en-US" sz="2400">
                <a:cs typeface="Times New Roman" panose="02020603050405020304" pitchFamily="18" charset="0"/>
              </a:rPr>
              <a:t>&gt; 1% asbestos that can be crumbled, pulverized, or reduced to powder by hand pressure when dry.</a:t>
            </a:r>
          </a:p>
          <a:p>
            <a:pPr eaLnBrk="1" hangingPunct="1"/>
            <a:r>
              <a:rPr lang="en-US" altLang="en-US" sz="2400" u="sng">
                <a:cs typeface="Times New Roman" panose="02020603050405020304" pitchFamily="18" charset="0"/>
              </a:rPr>
              <a:t>Note</a:t>
            </a:r>
            <a:r>
              <a:rPr lang="en-US" altLang="en-US" sz="2400">
                <a:cs typeface="Times New Roman" panose="02020603050405020304" pitchFamily="18" charset="0"/>
              </a:rPr>
              <a:t>: Non-friable ACM can be considered friable if mechanically turned into airborne dust particles.</a:t>
            </a:r>
            <a:endParaRPr lang="en-US" altLang="en-US" sz="2400"/>
          </a:p>
        </p:txBody>
      </p:sp>
      <p:sp>
        <p:nvSpPr>
          <p:cNvPr id="28676" name="Rectangle 4">
            <a:extLst>
              <a:ext uri="{FF2B5EF4-FFF2-40B4-BE49-F238E27FC236}">
                <a16:creationId xmlns:a16="http://schemas.microsoft.com/office/drawing/2014/main" id="{252B7CB0-0D51-D23F-2F31-6646B35FC958}"/>
              </a:ext>
            </a:extLst>
          </p:cNvPr>
          <p:cNvSpPr>
            <a:spLocks noGrp="1" noChangeArrowheads="1"/>
          </p:cNvSpPr>
          <p:nvPr>
            <p:ph type="body" sz="half" idx="2"/>
          </p:nvPr>
        </p:nvSpPr>
        <p:spPr>
          <a:xfrm>
            <a:off x="4648200" y="1828800"/>
            <a:ext cx="3810000" cy="4114800"/>
          </a:xfrm>
        </p:spPr>
        <p:txBody>
          <a:bodyPr/>
          <a:lstStyle/>
          <a:p>
            <a:pPr eaLnBrk="1" hangingPunct="1"/>
            <a:r>
              <a:rPr lang="en-US" altLang="en-US" sz="2400"/>
              <a:t>Category I- ACM packings, gaskets, resilient floor covering and asphalt roofing products with       </a:t>
            </a:r>
            <a:r>
              <a:rPr lang="en-US" altLang="en-US" sz="2400">
                <a:cs typeface="Times New Roman" panose="02020603050405020304" pitchFamily="18" charset="0"/>
              </a:rPr>
              <a:t>&gt; 1% asbestos.</a:t>
            </a:r>
          </a:p>
          <a:p>
            <a:pPr eaLnBrk="1" hangingPunct="1"/>
            <a:r>
              <a:rPr lang="en-US" altLang="en-US" sz="2400">
                <a:cs typeface="Times New Roman" panose="02020603050405020304" pitchFamily="18" charset="0"/>
              </a:rPr>
              <a:t>Category II- Any other ACM with &gt; 1% asbestos that when dry cannot be crumbled, etc. by hand pressure.</a:t>
            </a:r>
            <a:endParaRPr lang="en-US" altLang="en-US" sz="2400"/>
          </a:p>
        </p:txBody>
      </p:sp>
      <p:pic>
        <p:nvPicPr>
          <p:cNvPr id="121863" name="Picture 7">
            <a:hlinkClick r:id="" action="ppaction://media"/>
            <a:extLst>
              <a:ext uri="{FF2B5EF4-FFF2-40B4-BE49-F238E27FC236}">
                <a16:creationId xmlns:a16="http://schemas.microsoft.com/office/drawing/2014/main" id="{0F46844D-D551-5DDD-B25E-CF2899811A2E}"/>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4582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186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21863"/>
                                        </p:tgtEl>
                                      </p:cBhvr>
                                    </p:cmd>
                                  </p:childTnLst>
                                </p:cTn>
                              </p:par>
                            </p:childTnLst>
                          </p:cTn>
                        </p:par>
                      </p:childTnLst>
                    </p:cTn>
                  </p:par>
                </p:childTnLst>
              </p:cTn>
              <p:nextCondLst>
                <p:cond evt="onClick" delay="0">
                  <p:tgtEl>
                    <p:spTgt spid="121863"/>
                  </p:tgtEl>
                </p:cond>
              </p:nextCondLst>
            </p:seq>
            <p:audio>
              <p:cMediaNode vol="80000">
                <p:cTn id="7" fill="hold" display="0">
                  <p:stCondLst>
                    <p:cond delay="indefinite"/>
                  </p:stCondLst>
                  <p:endCondLst>
                    <p:cond evt="onStopAudio" delay="0">
                      <p:tgtEl>
                        <p:sldTgt/>
                      </p:tgtEl>
                    </p:cond>
                  </p:endCondLst>
                </p:cTn>
                <p:tgtEl>
                  <p:spTgt spid="12186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F7AD2424-5BF3-2BFC-BB38-44084A059DF2}"/>
              </a:ext>
            </a:extLst>
          </p:cNvPr>
          <p:cNvSpPr>
            <a:spLocks noGrp="1" noChangeArrowheads="1"/>
          </p:cNvSpPr>
          <p:nvPr>
            <p:ph type="title" idx="4294967295"/>
          </p:nvPr>
        </p:nvSpPr>
        <p:spPr>
          <a:xfrm>
            <a:off x="762000" y="2362200"/>
            <a:ext cx="7772400" cy="1143000"/>
          </a:xfrm>
        </p:spPr>
        <p:txBody>
          <a:bodyPr/>
          <a:lstStyle/>
          <a:p>
            <a:pPr eaLnBrk="1" hangingPunct="1"/>
            <a:r>
              <a:rPr lang="en-US" altLang="en-US" sz="8800"/>
              <a:t>Health Effects</a:t>
            </a:r>
          </a:p>
        </p:txBody>
      </p:sp>
      <p:pic>
        <p:nvPicPr>
          <p:cNvPr id="34823" name="Picture 7">
            <a:hlinkClick r:id="" action="ppaction://media"/>
            <a:extLst>
              <a:ext uri="{FF2B5EF4-FFF2-40B4-BE49-F238E27FC236}">
                <a16:creationId xmlns:a16="http://schemas.microsoft.com/office/drawing/2014/main" id="{8AEBA893-141C-2769-64D0-782870A37426}"/>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5344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8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4823"/>
                                        </p:tgtEl>
                                      </p:cBhvr>
                                    </p:cmd>
                                  </p:childTnLst>
                                </p:cTn>
                              </p:par>
                            </p:childTnLst>
                          </p:cTn>
                        </p:par>
                      </p:childTnLst>
                    </p:cTn>
                  </p:par>
                </p:childTnLst>
              </p:cTn>
              <p:nextCondLst>
                <p:cond evt="onClick" delay="0">
                  <p:tgtEl>
                    <p:spTgt spid="34823"/>
                  </p:tgtEl>
                </p:cond>
              </p:nextCondLst>
            </p:seq>
            <p:audio>
              <p:cMediaNode vol="80000">
                <p:cTn id="7" fill="hold" display="0">
                  <p:stCondLst>
                    <p:cond delay="indefinite"/>
                  </p:stCondLst>
                  <p:endCondLst>
                    <p:cond evt="onStopAudio" delay="0">
                      <p:tgtEl>
                        <p:sldTgt/>
                      </p:tgtEl>
                    </p:cond>
                  </p:endCondLst>
                </p:cTn>
                <p:tgtEl>
                  <p:spTgt spid="3482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9FBE239-545D-F264-B38D-85A678039427}"/>
              </a:ext>
            </a:extLst>
          </p:cNvPr>
          <p:cNvSpPr>
            <a:spLocks noGrp="1" noChangeArrowheads="1"/>
          </p:cNvSpPr>
          <p:nvPr>
            <p:ph type="title"/>
          </p:nvPr>
        </p:nvSpPr>
        <p:spPr/>
        <p:txBody>
          <a:bodyPr/>
          <a:lstStyle/>
          <a:p>
            <a:pPr eaLnBrk="1" hangingPunct="1"/>
            <a:r>
              <a:rPr lang="en-US" altLang="en-US"/>
              <a:t>Diseases Associated with Prolonged Asbestos Exposure</a:t>
            </a:r>
          </a:p>
        </p:txBody>
      </p:sp>
      <p:sp>
        <p:nvSpPr>
          <p:cNvPr id="32771" name="Rectangle 3">
            <a:extLst>
              <a:ext uri="{FF2B5EF4-FFF2-40B4-BE49-F238E27FC236}">
                <a16:creationId xmlns:a16="http://schemas.microsoft.com/office/drawing/2014/main" id="{E7E3676F-7339-9F1F-4C7A-3304EB8CF4CD}"/>
              </a:ext>
            </a:extLst>
          </p:cNvPr>
          <p:cNvSpPr>
            <a:spLocks noGrp="1" noChangeArrowheads="1"/>
          </p:cNvSpPr>
          <p:nvPr>
            <p:ph type="body" idx="1"/>
          </p:nvPr>
        </p:nvSpPr>
        <p:spPr/>
        <p:txBody>
          <a:bodyPr/>
          <a:lstStyle/>
          <a:p>
            <a:pPr eaLnBrk="1" hangingPunct="1">
              <a:lnSpc>
                <a:spcPct val="90000"/>
              </a:lnSpc>
            </a:pPr>
            <a:r>
              <a:rPr lang="en-US" altLang="en-US" sz="2800" u="sng"/>
              <a:t>Asbestosis</a:t>
            </a:r>
            <a:r>
              <a:rPr lang="en-US" altLang="en-US" sz="2800"/>
              <a:t> is a scarring (fibrosis) of the lung.  Latency period of 10-20 years</a:t>
            </a:r>
          </a:p>
          <a:p>
            <a:pPr eaLnBrk="1" hangingPunct="1">
              <a:lnSpc>
                <a:spcPct val="90000"/>
              </a:lnSpc>
            </a:pPr>
            <a:r>
              <a:rPr lang="en-US" altLang="en-US" sz="2800" u="sng"/>
              <a:t>Lung Cancer</a:t>
            </a:r>
            <a:r>
              <a:rPr lang="en-US" altLang="en-US" sz="2800"/>
              <a:t> is a malignant tumor of the bronchi covering.  Latency typically 20 yrs.</a:t>
            </a:r>
          </a:p>
          <a:p>
            <a:pPr eaLnBrk="1" hangingPunct="1">
              <a:lnSpc>
                <a:spcPct val="90000"/>
              </a:lnSpc>
            </a:pPr>
            <a:r>
              <a:rPr lang="en-US" altLang="en-US" sz="2800" u="sng"/>
              <a:t>Mesothelioma</a:t>
            </a:r>
            <a:r>
              <a:rPr lang="en-US" altLang="en-US" sz="2800"/>
              <a:t> is a cancer of the lining of the chest or lining of the abdominal wall.  Latency period is 20-40 years.</a:t>
            </a:r>
          </a:p>
          <a:p>
            <a:pPr eaLnBrk="1" hangingPunct="1">
              <a:lnSpc>
                <a:spcPct val="90000"/>
              </a:lnSpc>
            </a:pPr>
            <a:r>
              <a:rPr lang="en-US" altLang="en-US" sz="2800" u="sng"/>
              <a:t>Pleural Plaque</a:t>
            </a:r>
            <a:r>
              <a:rPr lang="en-US" altLang="en-US" sz="2800"/>
              <a:t> is a fibrous thickening of the lining of the chest cavity.</a:t>
            </a:r>
          </a:p>
        </p:txBody>
      </p:sp>
      <p:pic>
        <p:nvPicPr>
          <p:cNvPr id="57350" name="Picture 6">
            <a:hlinkClick r:id="" action="ppaction://media"/>
            <a:extLst>
              <a:ext uri="{FF2B5EF4-FFF2-40B4-BE49-F238E27FC236}">
                <a16:creationId xmlns:a16="http://schemas.microsoft.com/office/drawing/2014/main" id="{927C1350-04F9-EC2A-BFEB-C9167A7D822E}"/>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4582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735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57350"/>
                                        </p:tgtEl>
                                      </p:cBhvr>
                                    </p:cmd>
                                  </p:childTnLst>
                                </p:cTn>
                              </p:par>
                            </p:childTnLst>
                          </p:cTn>
                        </p:par>
                      </p:childTnLst>
                    </p:cTn>
                  </p:par>
                </p:childTnLst>
              </p:cTn>
              <p:nextCondLst>
                <p:cond evt="onClick" delay="0">
                  <p:tgtEl>
                    <p:spTgt spid="57350"/>
                  </p:tgtEl>
                </p:cond>
              </p:nextCondLst>
            </p:seq>
            <p:audio>
              <p:cMediaNode vol="80000">
                <p:cTn id="7" fill="hold" display="0">
                  <p:stCondLst>
                    <p:cond delay="indefinite"/>
                  </p:stCondLst>
                  <p:endCondLst>
                    <p:cond evt="onStopAudio" delay="0">
                      <p:tgtEl>
                        <p:sldTgt/>
                      </p:tgtEl>
                    </p:cond>
                  </p:endCondLst>
                </p:cTn>
                <p:tgtEl>
                  <p:spTgt spid="5735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8EE8791C-C995-6DA6-3CD3-AA55764633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058863"/>
            <a:ext cx="8153400"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3">
            <a:extLst>
              <a:ext uri="{FF2B5EF4-FFF2-40B4-BE49-F238E27FC236}">
                <a16:creationId xmlns:a16="http://schemas.microsoft.com/office/drawing/2014/main" id="{58E87EBE-58F6-B66A-76CB-089CECE711B5}"/>
              </a:ext>
            </a:extLst>
          </p:cNvPr>
          <p:cNvSpPr>
            <a:spLocks noGrp="1" noChangeArrowheads="1"/>
          </p:cNvSpPr>
          <p:nvPr>
            <p:ph type="title" idx="4294967295"/>
          </p:nvPr>
        </p:nvSpPr>
        <p:spPr>
          <a:xfrm>
            <a:off x="685800" y="14288"/>
            <a:ext cx="7772400" cy="1143000"/>
          </a:xfrm>
        </p:spPr>
        <p:txBody>
          <a:bodyPr/>
          <a:lstStyle/>
          <a:p>
            <a:pPr eaLnBrk="1" hangingPunct="1"/>
            <a:r>
              <a:rPr lang="en-US" altLang="en-US"/>
              <a:t>Asbestos Fibers in Lung Tissue</a:t>
            </a:r>
          </a:p>
        </p:txBody>
      </p:sp>
      <p:pic>
        <p:nvPicPr>
          <p:cNvPr id="38918" name="Picture 6">
            <a:hlinkClick r:id="" action="ppaction://media"/>
            <a:extLst>
              <a:ext uri="{FF2B5EF4-FFF2-40B4-BE49-F238E27FC236}">
                <a16:creationId xmlns:a16="http://schemas.microsoft.com/office/drawing/2014/main" id="{3F904C44-6E10-B4E9-5F1B-69BAFE4B2C5F}"/>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534400" y="63817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9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8918"/>
                                        </p:tgtEl>
                                      </p:cBhvr>
                                    </p:cmd>
                                  </p:childTnLst>
                                </p:cTn>
                              </p:par>
                            </p:childTnLst>
                          </p:cTn>
                        </p:par>
                      </p:childTnLst>
                    </p:cTn>
                  </p:par>
                </p:childTnLst>
              </p:cTn>
              <p:nextCondLst>
                <p:cond evt="onClick" delay="0">
                  <p:tgtEl>
                    <p:spTgt spid="38918"/>
                  </p:tgtEl>
                </p:cond>
              </p:nextCondLst>
            </p:seq>
            <p:audio>
              <p:cMediaNode vol="80000">
                <p:cTn id="7" fill="hold" display="0">
                  <p:stCondLst>
                    <p:cond delay="indefinite"/>
                  </p:stCondLst>
                  <p:endCondLst>
                    <p:cond evt="onStopAudio" delay="0">
                      <p:tgtEl>
                        <p:sldTgt/>
                      </p:tgtEl>
                    </p:cond>
                  </p:endCondLst>
                </p:cTn>
                <p:tgtEl>
                  <p:spTgt spid="3891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3107CB15-6B34-7E2B-D0C7-BFCA3A63E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875" y="1066800"/>
            <a:ext cx="83502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a:extLst>
              <a:ext uri="{FF2B5EF4-FFF2-40B4-BE49-F238E27FC236}">
                <a16:creationId xmlns:a16="http://schemas.microsoft.com/office/drawing/2014/main" id="{62B21693-82D9-C014-69D9-6711BC593C7F}"/>
              </a:ext>
            </a:extLst>
          </p:cNvPr>
          <p:cNvSpPr>
            <a:spLocks noGrp="1" noChangeArrowheads="1"/>
          </p:cNvSpPr>
          <p:nvPr>
            <p:ph type="title" idx="4294967295"/>
          </p:nvPr>
        </p:nvSpPr>
        <p:spPr>
          <a:xfrm>
            <a:off x="685800" y="0"/>
            <a:ext cx="7772400" cy="1143000"/>
          </a:xfrm>
        </p:spPr>
        <p:txBody>
          <a:bodyPr/>
          <a:lstStyle/>
          <a:p>
            <a:pPr eaLnBrk="1" hangingPunct="1"/>
            <a:r>
              <a:rPr lang="en-US" altLang="en-US"/>
              <a:t>Asbestos Fiber in Lung Tissue</a:t>
            </a:r>
          </a:p>
        </p:txBody>
      </p:sp>
      <p:pic>
        <p:nvPicPr>
          <p:cNvPr id="37894" name="Picture 6">
            <a:hlinkClick r:id="" action="ppaction://media"/>
            <a:extLst>
              <a:ext uri="{FF2B5EF4-FFF2-40B4-BE49-F238E27FC236}">
                <a16:creationId xmlns:a16="http://schemas.microsoft.com/office/drawing/2014/main" id="{4913F9AE-D3E0-86BF-E845-BF5C13AFBE55}"/>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6106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89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7894"/>
                                        </p:tgtEl>
                                      </p:cBhvr>
                                    </p:cmd>
                                  </p:childTnLst>
                                </p:cTn>
                              </p:par>
                            </p:childTnLst>
                          </p:cTn>
                        </p:par>
                      </p:childTnLst>
                    </p:cTn>
                  </p:par>
                </p:childTnLst>
              </p:cTn>
              <p:nextCondLst>
                <p:cond evt="onClick" delay="0">
                  <p:tgtEl>
                    <p:spTgt spid="37894"/>
                  </p:tgtEl>
                </p:cond>
              </p:nextCondLst>
            </p:seq>
            <p:audio>
              <p:cMediaNode vol="80000">
                <p:cTn id="7" fill="hold" display="0">
                  <p:stCondLst>
                    <p:cond delay="indefinite"/>
                  </p:stCondLst>
                  <p:endCondLst>
                    <p:cond evt="onStopAudio" delay="0">
                      <p:tgtEl>
                        <p:sldTgt/>
                      </p:tgtEl>
                    </p:cond>
                  </p:endCondLst>
                </p:cTn>
                <p:tgtEl>
                  <p:spTgt spid="3789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9102BB42-AF9B-AA2D-DFBB-C75FA5E86A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938" y="885825"/>
            <a:ext cx="8112125"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id="{62712BB2-2A33-D7DD-B710-715D73FDB248}"/>
              </a:ext>
            </a:extLst>
          </p:cNvPr>
          <p:cNvSpPr>
            <a:spLocks noGrp="1" noChangeArrowheads="1"/>
          </p:cNvSpPr>
          <p:nvPr>
            <p:ph type="title" idx="4294967295"/>
          </p:nvPr>
        </p:nvSpPr>
        <p:spPr>
          <a:xfrm>
            <a:off x="685800" y="38100"/>
            <a:ext cx="7772400" cy="838200"/>
          </a:xfrm>
        </p:spPr>
        <p:txBody>
          <a:bodyPr/>
          <a:lstStyle/>
          <a:p>
            <a:pPr eaLnBrk="1" hangingPunct="1"/>
            <a:r>
              <a:rPr lang="en-US" altLang="en-US"/>
              <a:t>Lung Damage</a:t>
            </a:r>
          </a:p>
        </p:txBody>
      </p:sp>
      <p:pic>
        <p:nvPicPr>
          <p:cNvPr id="39942" name="Picture 6">
            <a:hlinkClick r:id="" action="ppaction://media"/>
            <a:extLst>
              <a:ext uri="{FF2B5EF4-FFF2-40B4-BE49-F238E27FC236}">
                <a16:creationId xmlns:a16="http://schemas.microsoft.com/office/drawing/2014/main" id="{3F4C85EF-D1B6-EF22-BBBC-80292EFA6794}"/>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5344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994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9942"/>
                                        </p:tgtEl>
                                      </p:cBhvr>
                                    </p:cmd>
                                  </p:childTnLst>
                                </p:cTn>
                              </p:par>
                            </p:childTnLst>
                          </p:cTn>
                        </p:par>
                      </p:childTnLst>
                    </p:cTn>
                  </p:par>
                </p:childTnLst>
              </p:cTn>
              <p:nextCondLst>
                <p:cond evt="onClick" delay="0">
                  <p:tgtEl>
                    <p:spTgt spid="39942"/>
                  </p:tgtEl>
                </p:cond>
              </p:nextCondLst>
            </p:seq>
            <p:audio>
              <p:cMediaNode vol="80000">
                <p:cTn id="7" fill="hold" display="0">
                  <p:stCondLst>
                    <p:cond delay="indefinite"/>
                  </p:stCondLst>
                  <p:endCondLst>
                    <p:cond evt="onStopAudio" delay="0">
                      <p:tgtEl>
                        <p:sldTgt/>
                      </p:tgtEl>
                    </p:cond>
                  </p:endCondLst>
                </p:cTn>
                <p:tgtEl>
                  <p:spTgt spid="3994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386801CA-38A3-B77D-3D86-B360EA987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725" y="1143000"/>
            <a:ext cx="871855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a:extLst>
              <a:ext uri="{FF2B5EF4-FFF2-40B4-BE49-F238E27FC236}">
                <a16:creationId xmlns:a16="http://schemas.microsoft.com/office/drawing/2014/main" id="{77C0DBBE-E572-0E4F-6EFF-2BBA6A1D87E6}"/>
              </a:ext>
            </a:extLst>
          </p:cNvPr>
          <p:cNvSpPr>
            <a:spLocks noGrp="1" noChangeArrowheads="1"/>
          </p:cNvSpPr>
          <p:nvPr>
            <p:ph type="title" idx="4294967295"/>
          </p:nvPr>
        </p:nvSpPr>
        <p:spPr>
          <a:xfrm>
            <a:off x="685800" y="0"/>
            <a:ext cx="7772400" cy="1143000"/>
          </a:xfrm>
        </p:spPr>
        <p:txBody>
          <a:bodyPr/>
          <a:lstStyle/>
          <a:p>
            <a:pPr eaLnBrk="1" hangingPunct="1"/>
            <a:r>
              <a:rPr lang="en-US" altLang="en-US"/>
              <a:t>Pleural Plaques</a:t>
            </a:r>
          </a:p>
        </p:txBody>
      </p:sp>
      <p:pic>
        <p:nvPicPr>
          <p:cNvPr id="40966" name="Picture 6">
            <a:hlinkClick r:id="" action="ppaction://media"/>
            <a:extLst>
              <a:ext uri="{FF2B5EF4-FFF2-40B4-BE49-F238E27FC236}">
                <a16:creationId xmlns:a16="http://schemas.microsoft.com/office/drawing/2014/main" id="{53518057-BA55-C52F-B144-273643886B10}"/>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616950" y="630396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096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0966"/>
                                        </p:tgtEl>
                                      </p:cBhvr>
                                    </p:cmd>
                                  </p:childTnLst>
                                </p:cTn>
                              </p:par>
                            </p:childTnLst>
                          </p:cTn>
                        </p:par>
                      </p:childTnLst>
                    </p:cTn>
                  </p:par>
                </p:childTnLst>
              </p:cTn>
              <p:nextCondLst>
                <p:cond evt="onClick" delay="0">
                  <p:tgtEl>
                    <p:spTgt spid="40966"/>
                  </p:tgtEl>
                </p:cond>
              </p:nextCondLst>
            </p:seq>
            <p:audio>
              <p:cMediaNode vol="80000">
                <p:cTn id="7" fill="hold" display="0">
                  <p:stCondLst>
                    <p:cond delay="indefinite"/>
                  </p:stCondLst>
                  <p:endCondLst>
                    <p:cond evt="onStopAudio" delay="0">
                      <p:tgtEl>
                        <p:sldTgt/>
                      </p:tgtEl>
                    </p:cond>
                  </p:endCondLst>
                </p:cTn>
                <p:tgtEl>
                  <p:spTgt spid="4096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05688F0-91B7-BD29-0086-5688F898EC25}"/>
              </a:ext>
            </a:extLst>
          </p:cNvPr>
          <p:cNvSpPr>
            <a:spLocks noGrp="1" noChangeArrowheads="1"/>
          </p:cNvSpPr>
          <p:nvPr>
            <p:ph type="title" idx="4294967295"/>
          </p:nvPr>
        </p:nvSpPr>
        <p:spPr>
          <a:xfrm>
            <a:off x="762000" y="2743200"/>
            <a:ext cx="7772400" cy="1143000"/>
          </a:xfrm>
        </p:spPr>
        <p:txBody>
          <a:bodyPr/>
          <a:lstStyle/>
          <a:p>
            <a:pPr eaLnBrk="1" hangingPunct="1"/>
            <a:r>
              <a:rPr lang="en-US" altLang="en-US" sz="5400"/>
              <a:t>What is Asbestos? </a:t>
            </a:r>
            <a:br>
              <a:rPr lang="en-US" altLang="en-US" sz="5400"/>
            </a:br>
            <a:r>
              <a:rPr lang="en-US" altLang="en-US" sz="5400"/>
              <a:t>Where does it come from?</a:t>
            </a:r>
            <a:br>
              <a:rPr lang="en-US" altLang="en-US" sz="5400"/>
            </a:br>
            <a:r>
              <a:rPr lang="en-US" altLang="en-US" sz="5400"/>
              <a:t>What is it used for?</a:t>
            </a:r>
            <a:br>
              <a:rPr lang="en-US" altLang="en-US" sz="5400"/>
            </a:br>
            <a:r>
              <a:rPr lang="en-US" altLang="en-US" sz="5400"/>
              <a:t>Why is it regulated?</a:t>
            </a:r>
            <a:br>
              <a:rPr lang="en-US" altLang="en-US" sz="5400"/>
            </a:br>
            <a:r>
              <a:rPr lang="en-US" altLang="en-US" sz="5400"/>
              <a:t>What are its health effects?</a:t>
            </a:r>
            <a:br>
              <a:rPr lang="en-US" altLang="en-US" sz="5400"/>
            </a:br>
            <a:endParaRPr lang="en-US" altLang="en-US" sz="5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6EB14FC8-EE93-09CC-6FC1-189EA1C270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955675"/>
            <a:ext cx="8839200"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a:extLst>
              <a:ext uri="{FF2B5EF4-FFF2-40B4-BE49-F238E27FC236}">
                <a16:creationId xmlns:a16="http://schemas.microsoft.com/office/drawing/2014/main" id="{082364DC-DC4E-3F41-733A-7BC57E8824A0}"/>
              </a:ext>
            </a:extLst>
          </p:cNvPr>
          <p:cNvSpPr>
            <a:spLocks noGrp="1" noChangeArrowheads="1"/>
          </p:cNvSpPr>
          <p:nvPr>
            <p:ph type="title" idx="4294967295"/>
          </p:nvPr>
        </p:nvSpPr>
        <p:spPr>
          <a:xfrm>
            <a:off x="685800" y="0"/>
            <a:ext cx="7772400" cy="1143000"/>
          </a:xfrm>
        </p:spPr>
        <p:txBody>
          <a:bodyPr/>
          <a:lstStyle/>
          <a:p>
            <a:pPr eaLnBrk="1" hangingPunct="1"/>
            <a:r>
              <a:rPr lang="en-US" altLang="en-US"/>
              <a:t>Smoker with Asbestosis</a:t>
            </a:r>
          </a:p>
        </p:txBody>
      </p:sp>
      <p:pic>
        <p:nvPicPr>
          <p:cNvPr id="41990" name="Picture 6">
            <a:hlinkClick r:id="" action="ppaction://media"/>
            <a:extLst>
              <a:ext uri="{FF2B5EF4-FFF2-40B4-BE49-F238E27FC236}">
                <a16:creationId xmlns:a16="http://schemas.microsoft.com/office/drawing/2014/main" id="{3ADB7440-D97E-2F31-69B3-CCDA04A6B543}"/>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5344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99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1990"/>
                                        </p:tgtEl>
                                      </p:cBhvr>
                                    </p:cmd>
                                  </p:childTnLst>
                                </p:cTn>
                              </p:par>
                            </p:childTnLst>
                          </p:cTn>
                        </p:par>
                      </p:childTnLst>
                    </p:cTn>
                  </p:par>
                </p:childTnLst>
              </p:cTn>
              <p:nextCondLst>
                <p:cond evt="onClick" delay="0">
                  <p:tgtEl>
                    <p:spTgt spid="41990"/>
                  </p:tgtEl>
                </p:cond>
              </p:nextCondLst>
            </p:seq>
            <p:audio>
              <p:cMediaNode vol="80000">
                <p:cTn id="7" fill="hold" display="0">
                  <p:stCondLst>
                    <p:cond delay="indefinite"/>
                  </p:stCondLst>
                  <p:endCondLst>
                    <p:cond evt="onStopAudio" delay="0">
                      <p:tgtEl>
                        <p:sldTgt/>
                      </p:tgtEl>
                    </p:cond>
                  </p:endCondLst>
                </p:cTn>
                <p:tgtEl>
                  <p:spTgt spid="4199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a:extLst>
              <a:ext uri="{FF2B5EF4-FFF2-40B4-BE49-F238E27FC236}">
                <a16:creationId xmlns:a16="http://schemas.microsoft.com/office/drawing/2014/main" id="{BCED9AF6-540E-72C8-B217-F2E25A6ECA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17600"/>
            <a:ext cx="914400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a:extLst>
              <a:ext uri="{FF2B5EF4-FFF2-40B4-BE49-F238E27FC236}">
                <a16:creationId xmlns:a16="http://schemas.microsoft.com/office/drawing/2014/main" id="{A37BD779-0B3F-5B51-4882-38E40780A689}"/>
              </a:ext>
            </a:extLst>
          </p:cNvPr>
          <p:cNvSpPr>
            <a:spLocks noGrp="1" noChangeArrowheads="1"/>
          </p:cNvSpPr>
          <p:nvPr>
            <p:ph type="title" idx="4294967295"/>
          </p:nvPr>
        </p:nvSpPr>
        <p:spPr>
          <a:xfrm>
            <a:off x="685800" y="0"/>
            <a:ext cx="7772400" cy="1143000"/>
          </a:xfrm>
        </p:spPr>
        <p:txBody>
          <a:bodyPr/>
          <a:lstStyle/>
          <a:p>
            <a:pPr eaLnBrk="1" hangingPunct="1"/>
            <a:r>
              <a:rPr lang="en-US" altLang="en-US"/>
              <a:t>Death Rates</a:t>
            </a:r>
          </a:p>
        </p:txBody>
      </p:sp>
      <p:pic>
        <p:nvPicPr>
          <p:cNvPr id="43014" name="Picture 6">
            <a:hlinkClick r:id="" action="ppaction://media"/>
            <a:extLst>
              <a:ext uri="{FF2B5EF4-FFF2-40B4-BE49-F238E27FC236}">
                <a16:creationId xmlns:a16="http://schemas.microsoft.com/office/drawing/2014/main" id="{404A9C23-EEC9-891D-DEDA-EB944D269E2E}"/>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534400" y="5943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301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3014"/>
                                        </p:tgtEl>
                                      </p:cBhvr>
                                    </p:cmd>
                                  </p:childTnLst>
                                </p:cTn>
                              </p:par>
                            </p:childTnLst>
                          </p:cTn>
                        </p:par>
                      </p:childTnLst>
                    </p:cTn>
                  </p:par>
                </p:childTnLst>
              </p:cTn>
              <p:nextCondLst>
                <p:cond evt="onClick" delay="0">
                  <p:tgtEl>
                    <p:spTgt spid="43014"/>
                  </p:tgtEl>
                </p:cond>
              </p:nextCondLst>
            </p:seq>
            <p:audio>
              <p:cMediaNode vol="80000">
                <p:cTn id="7" fill="hold" display="0">
                  <p:stCondLst>
                    <p:cond delay="indefinite"/>
                  </p:stCondLst>
                  <p:endCondLst>
                    <p:cond evt="onStopAudio" delay="0">
                      <p:tgtEl>
                        <p:sldTgt/>
                      </p:tgtEl>
                    </p:cond>
                  </p:endCondLst>
                </p:cTn>
                <p:tgtEl>
                  <p:spTgt spid="4301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9E9FF864-F289-E43F-8976-E316CA8FA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5413"/>
            <a:ext cx="9144000" cy="524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a:extLst>
              <a:ext uri="{FF2B5EF4-FFF2-40B4-BE49-F238E27FC236}">
                <a16:creationId xmlns:a16="http://schemas.microsoft.com/office/drawing/2014/main" id="{4E2AF432-A06A-3E16-07B8-4D9ACB1CD0D9}"/>
              </a:ext>
            </a:extLst>
          </p:cNvPr>
          <p:cNvSpPr>
            <a:spLocks noGrp="1" noChangeArrowheads="1"/>
          </p:cNvSpPr>
          <p:nvPr>
            <p:ph type="title" idx="4294967295"/>
          </p:nvPr>
        </p:nvSpPr>
        <p:spPr>
          <a:xfrm>
            <a:off x="685800" y="23813"/>
            <a:ext cx="7772400" cy="1143000"/>
          </a:xfrm>
        </p:spPr>
        <p:txBody>
          <a:bodyPr/>
          <a:lstStyle/>
          <a:p>
            <a:pPr eaLnBrk="1" hangingPunct="1"/>
            <a:r>
              <a:rPr lang="en-US" altLang="en-US"/>
              <a:t>State Mortality Rates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6E224E5-363D-087C-2EEB-CD628E1985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00138"/>
            <a:ext cx="9144000" cy="575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a:extLst>
              <a:ext uri="{FF2B5EF4-FFF2-40B4-BE49-F238E27FC236}">
                <a16:creationId xmlns:a16="http://schemas.microsoft.com/office/drawing/2014/main" id="{C28AB904-BD5B-6A69-5915-79B22B6F3E3A}"/>
              </a:ext>
            </a:extLst>
          </p:cNvPr>
          <p:cNvSpPr>
            <a:spLocks noGrp="1" noChangeArrowheads="1"/>
          </p:cNvSpPr>
          <p:nvPr>
            <p:ph type="title" idx="4294967295"/>
          </p:nvPr>
        </p:nvSpPr>
        <p:spPr>
          <a:xfrm>
            <a:off x="609600" y="0"/>
            <a:ext cx="7772400" cy="1143000"/>
          </a:xfrm>
        </p:spPr>
        <p:txBody>
          <a:bodyPr/>
          <a:lstStyle/>
          <a:p>
            <a:pPr eaLnBrk="1" hangingPunct="1"/>
            <a:r>
              <a:rPr lang="en-US" altLang="en-US"/>
              <a:t>Median Age At Death</a:t>
            </a:r>
          </a:p>
        </p:txBody>
      </p:sp>
      <p:pic>
        <p:nvPicPr>
          <p:cNvPr id="45062" name="Picture 6">
            <a:hlinkClick r:id="" action="ppaction://media"/>
            <a:extLst>
              <a:ext uri="{FF2B5EF4-FFF2-40B4-BE49-F238E27FC236}">
                <a16:creationId xmlns:a16="http://schemas.microsoft.com/office/drawing/2014/main" id="{5CF0CF57-88C5-0C34-FFB9-A041F321CDFA}"/>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305800" y="5943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506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5062"/>
                                        </p:tgtEl>
                                      </p:cBhvr>
                                    </p:cmd>
                                  </p:childTnLst>
                                </p:cTn>
                              </p:par>
                            </p:childTnLst>
                          </p:cTn>
                        </p:par>
                      </p:childTnLst>
                    </p:cTn>
                  </p:par>
                </p:childTnLst>
              </p:cTn>
              <p:nextCondLst>
                <p:cond evt="onClick" delay="0">
                  <p:tgtEl>
                    <p:spTgt spid="45062"/>
                  </p:tgtEl>
                </p:cond>
              </p:nextCondLst>
            </p:seq>
            <p:audio>
              <p:cMediaNode vol="80000">
                <p:cTn id="7" fill="hold" display="0">
                  <p:stCondLst>
                    <p:cond delay="indefinite"/>
                  </p:stCondLst>
                  <p:endCondLst>
                    <p:cond evt="onStopAudio" delay="0">
                      <p:tgtEl>
                        <p:sldTgt/>
                      </p:tgtEl>
                    </p:cond>
                  </p:endCondLst>
                </p:cTn>
                <p:tgtEl>
                  <p:spTgt spid="4506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13BAD9A6-CF07-E62A-BDA2-D943DF402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600"/>
            <a:ext cx="834390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a:extLst>
              <a:ext uri="{FF2B5EF4-FFF2-40B4-BE49-F238E27FC236}">
                <a16:creationId xmlns:a16="http://schemas.microsoft.com/office/drawing/2014/main" id="{EDB2A76B-E15A-283E-F038-F46A7C4569F8}"/>
              </a:ext>
            </a:extLst>
          </p:cNvPr>
          <p:cNvSpPr>
            <a:spLocks noGrp="1" noChangeArrowheads="1"/>
          </p:cNvSpPr>
          <p:nvPr>
            <p:ph type="title" idx="4294967295"/>
          </p:nvPr>
        </p:nvSpPr>
        <p:spPr>
          <a:xfrm>
            <a:off x="609600" y="0"/>
            <a:ext cx="7772400" cy="1143000"/>
          </a:xfrm>
        </p:spPr>
        <p:txBody>
          <a:bodyPr/>
          <a:lstStyle/>
          <a:p>
            <a:pPr eaLnBrk="1" hangingPunct="1"/>
            <a:r>
              <a:rPr lang="en-US" altLang="en-US"/>
              <a:t>Deaths by Sex, Race and Age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BAC825-E909-B9EF-D6BC-81ADDBF0A148}"/>
              </a:ext>
            </a:extLst>
          </p:cNvPr>
          <p:cNvSpPr>
            <a:spLocks noGrp="1" noChangeArrowheads="1"/>
          </p:cNvSpPr>
          <p:nvPr>
            <p:ph type="title" idx="4294967295"/>
          </p:nvPr>
        </p:nvSpPr>
        <p:spPr>
          <a:xfrm>
            <a:off x="685800" y="2438400"/>
            <a:ext cx="7772400" cy="1143000"/>
          </a:xfrm>
        </p:spPr>
        <p:txBody>
          <a:bodyPr/>
          <a:lstStyle/>
          <a:p>
            <a:pPr eaLnBrk="1" hangingPunct="1"/>
            <a:r>
              <a:rPr lang="en-US" altLang="en-US" sz="8000"/>
              <a:t>Uses for Asbestos</a:t>
            </a:r>
          </a:p>
        </p:txBody>
      </p:sp>
      <p:pic>
        <p:nvPicPr>
          <p:cNvPr id="61445" name="Picture 5">
            <a:hlinkClick r:id="" action="ppaction://media"/>
            <a:extLst>
              <a:ext uri="{FF2B5EF4-FFF2-40B4-BE49-F238E27FC236}">
                <a16:creationId xmlns:a16="http://schemas.microsoft.com/office/drawing/2014/main" id="{61207D60-1B05-056D-E93C-1BBE33E86FC5}"/>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1534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14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61445"/>
                                        </p:tgtEl>
                                      </p:cBhvr>
                                    </p:cmd>
                                  </p:childTnLst>
                                </p:cTn>
                              </p:par>
                            </p:childTnLst>
                          </p:cTn>
                        </p:par>
                      </p:childTnLst>
                    </p:cTn>
                  </p:par>
                </p:childTnLst>
              </p:cTn>
              <p:nextCondLst>
                <p:cond evt="onClick" delay="0">
                  <p:tgtEl>
                    <p:spTgt spid="61445"/>
                  </p:tgtEl>
                </p:cond>
              </p:nextCondLst>
            </p:seq>
            <p:audio>
              <p:cMediaNode vol="80000">
                <p:cTn id="7" fill="hold" display="0">
                  <p:stCondLst>
                    <p:cond delay="indefinite"/>
                  </p:stCondLst>
                  <p:endCondLst>
                    <p:cond evt="onStopAudio" delay="0">
                      <p:tgtEl>
                        <p:sldTgt/>
                      </p:tgtEl>
                    </p:cond>
                  </p:endCondLst>
                </p:cTn>
                <p:tgtEl>
                  <p:spTgt spid="6144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9545505D-865B-A130-66FA-F44B73B79E8D}"/>
              </a:ext>
            </a:extLst>
          </p:cNvPr>
          <p:cNvSpPr>
            <a:spLocks noGrp="1" noChangeArrowheads="1"/>
          </p:cNvSpPr>
          <p:nvPr>
            <p:ph type="title" idx="4294967295"/>
          </p:nvPr>
        </p:nvSpPr>
        <p:spPr>
          <a:xfrm>
            <a:off x="990600" y="933450"/>
            <a:ext cx="7696200" cy="1219200"/>
          </a:xfrm>
        </p:spPr>
        <p:txBody>
          <a:bodyPr/>
          <a:lstStyle/>
          <a:p>
            <a:pPr eaLnBrk="1" hangingPunct="1"/>
            <a:r>
              <a:rPr lang="en-US" altLang="en-US"/>
              <a:t>Categories of Asbestos Containing Materials</a:t>
            </a:r>
            <a:br>
              <a:rPr lang="en-US" altLang="en-US"/>
            </a:br>
            <a:endParaRPr lang="en-US" altLang="en-US"/>
          </a:p>
        </p:txBody>
      </p:sp>
      <p:sp>
        <p:nvSpPr>
          <p:cNvPr id="53251" name="Text Box 3">
            <a:extLst>
              <a:ext uri="{FF2B5EF4-FFF2-40B4-BE49-F238E27FC236}">
                <a16:creationId xmlns:a16="http://schemas.microsoft.com/office/drawing/2014/main" id="{0410688C-735F-E6A9-EF65-028A372174C1}"/>
              </a:ext>
            </a:extLst>
          </p:cNvPr>
          <p:cNvSpPr txBox="1">
            <a:spLocks noChangeArrowheads="1"/>
          </p:cNvSpPr>
          <p:nvPr/>
        </p:nvSpPr>
        <p:spPr bwMode="auto">
          <a:xfrm>
            <a:off x="1905000" y="2152650"/>
            <a:ext cx="64770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3600"/>
              <a:t>Surfacing Materials</a:t>
            </a:r>
          </a:p>
          <a:p>
            <a:pPr eaLnBrk="1" hangingPunct="1">
              <a:spcBef>
                <a:spcPct val="50000"/>
              </a:spcBef>
            </a:pPr>
            <a:r>
              <a:rPr lang="en-US" altLang="en-US" sz="3600"/>
              <a:t>Thermal System Insulation</a:t>
            </a:r>
          </a:p>
          <a:p>
            <a:pPr eaLnBrk="1" hangingPunct="1">
              <a:spcBef>
                <a:spcPct val="50000"/>
              </a:spcBef>
            </a:pPr>
            <a:r>
              <a:rPr lang="en-US" altLang="en-US" sz="3600"/>
              <a:t>Miscellaneous Materials</a:t>
            </a:r>
          </a:p>
        </p:txBody>
      </p:sp>
      <p:pic>
        <p:nvPicPr>
          <p:cNvPr id="53254" name="Picture 6">
            <a:hlinkClick r:id="" action="ppaction://media"/>
            <a:extLst>
              <a:ext uri="{FF2B5EF4-FFF2-40B4-BE49-F238E27FC236}">
                <a16:creationId xmlns:a16="http://schemas.microsoft.com/office/drawing/2014/main" id="{447026B1-68FB-C370-1D7A-66FBE51CCC82}"/>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3820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25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53254"/>
                                        </p:tgtEl>
                                      </p:cBhvr>
                                    </p:cmd>
                                  </p:childTnLst>
                                </p:cTn>
                              </p:par>
                            </p:childTnLst>
                          </p:cTn>
                        </p:par>
                      </p:childTnLst>
                    </p:cTn>
                  </p:par>
                </p:childTnLst>
              </p:cTn>
              <p:nextCondLst>
                <p:cond evt="onClick" delay="0">
                  <p:tgtEl>
                    <p:spTgt spid="53254"/>
                  </p:tgtEl>
                </p:cond>
              </p:nextCondLst>
            </p:seq>
            <p:audio>
              <p:cMediaNode vol="80000">
                <p:cTn id="7" fill="hold" display="0">
                  <p:stCondLst>
                    <p:cond delay="indefinite"/>
                  </p:stCondLst>
                  <p:endCondLst>
                    <p:cond evt="onStopAudio" delay="0">
                      <p:tgtEl>
                        <p:sldTgt/>
                      </p:tgtEl>
                    </p:cond>
                  </p:endCondLst>
                </p:cTn>
                <p:tgtEl>
                  <p:spTgt spid="5325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6DAFC8C-E686-51E9-81B1-57E475433149}"/>
              </a:ext>
            </a:extLst>
          </p:cNvPr>
          <p:cNvSpPr>
            <a:spLocks noGrp="1" noChangeArrowheads="1"/>
          </p:cNvSpPr>
          <p:nvPr>
            <p:ph type="title" idx="4294967295"/>
          </p:nvPr>
        </p:nvSpPr>
        <p:spPr/>
        <p:txBody>
          <a:bodyPr/>
          <a:lstStyle/>
          <a:p>
            <a:pPr eaLnBrk="1" hangingPunct="1"/>
            <a:r>
              <a:rPr lang="en-US" altLang="en-US"/>
              <a:t>Surfacing Materials</a:t>
            </a:r>
          </a:p>
        </p:txBody>
      </p:sp>
      <p:sp>
        <p:nvSpPr>
          <p:cNvPr id="55299" name="Text Box 3">
            <a:extLst>
              <a:ext uri="{FF2B5EF4-FFF2-40B4-BE49-F238E27FC236}">
                <a16:creationId xmlns:a16="http://schemas.microsoft.com/office/drawing/2014/main" id="{2745C2F8-5A4B-DA9A-6BAA-06581D2EC63F}"/>
              </a:ext>
            </a:extLst>
          </p:cNvPr>
          <p:cNvSpPr txBox="1">
            <a:spLocks noChangeArrowheads="1"/>
          </p:cNvSpPr>
          <p:nvPr/>
        </p:nvSpPr>
        <p:spPr bwMode="auto">
          <a:xfrm>
            <a:off x="914400" y="1771650"/>
            <a:ext cx="754380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3600"/>
              <a:t>ACM sprayed or troweled on surfaces (walls, ceilings, structural members.)</a:t>
            </a:r>
          </a:p>
          <a:p>
            <a:pPr eaLnBrk="1" hangingPunct="1">
              <a:spcBef>
                <a:spcPct val="50000"/>
              </a:spcBef>
            </a:pPr>
            <a:r>
              <a:rPr lang="en-US" altLang="en-US" sz="3600"/>
              <a:t>Acoustical Purposes</a:t>
            </a:r>
          </a:p>
          <a:p>
            <a:pPr eaLnBrk="1" hangingPunct="1">
              <a:spcBef>
                <a:spcPct val="50000"/>
              </a:spcBef>
            </a:pPr>
            <a:r>
              <a:rPr lang="en-US" altLang="en-US" sz="3600"/>
              <a:t>Decorative Purposes</a:t>
            </a:r>
          </a:p>
          <a:p>
            <a:pPr eaLnBrk="1" hangingPunct="1">
              <a:spcBef>
                <a:spcPct val="50000"/>
              </a:spcBef>
            </a:pPr>
            <a:r>
              <a:rPr lang="en-US" altLang="en-US" sz="3600"/>
              <a:t>Fireproofing</a:t>
            </a:r>
          </a:p>
          <a:p>
            <a:pPr eaLnBrk="1" hangingPunct="1">
              <a:spcBef>
                <a:spcPct val="50000"/>
              </a:spcBef>
            </a:pPr>
            <a:endParaRPr lang="en-US" altLang="en-US" sz="3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94CB6022-8B01-8EAE-F859-93B62CF695A8}"/>
              </a:ext>
            </a:extLst>
          </p:cNvPr>
          <p:cNvSpPr>
            <a:spLocks noGrp="1" noChangeArrowheads="1"/>
          </p:cNvSpPr>
          <p:nvPr>
            <p:ph type="title" idx="4294967295"/>
          </p:nvPr>
        </p:nvSpPr>
        <p:spPr/>
        <p:txBody>
          <a:bodyPr/>
          <a:lstStyle/>
          <a:p>
            <a:pPr eaLnBrk="1" hangingPunct="1"/>
            <a:r>
              <a:rPr lang="en-US" altLang="en-US"/>
              <a:t>Thermal System Insulation</a:t>
            </a:r>
          </a:p>
        </p:txBody>
      </p:sp>
      <p:sp>
        <p:nvSpPr>
          <p:cNvPr id="56323" name="Text Box 3">
            <a:extLst>
              <a:ext uri="{FF2B5EF4-FFF2-40B4-BE49-F238E27FC236}">
                <a16:creationId xmlns:a16="http://schemas.microsoft.com/office/drawing/2014/main" id="{478A1819-ADDA-DCC4-1529-EB3475F2444D}"/>
              </a:ext>
            </a:extLst>
          </p:cNvPr>
          <p:cNvSpPr txBox="1">
            <a:spLocks noChangeArrowheads="1"/>
          </p:cNvSpPr>
          <p:nvPr/>
        </p:nvSpPr>
        <p:spPr bwMode="auto">
          <a:xfrm>
            <a:off x="685800" y="1905000"/>
            <a:ext cx="8077200" cy="42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a:t>Insulation used to inhibit heat transfer or prevent condensation on pipes, boilers, tanks, ducts, and various other components of hot and cold-water systems and heating, ventilation and air conditioning systems.</a:t>
            </a:r>
          </a:p>
          <a:p>
            <a:pPr eaLnBrk="1" hangingPunct="1">
              <a:spcBef>
                <a:spcPct val="50000"/>
              </a:spcBef>
            </a:pPr>
            <a:r>
              <a:rPr lang="en-US" altLang="en-US"/>
              <a:t>Includes pipe lagging, pipe wrap, block, batt and blanket insulation, cements and muds, gaskets and ropes, etc.</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a:extLst>
              <a:ext uri="{FF2B5EF4-FFF2-40B4-BE49-F238E27FC236}">
                <a16:creationId xmlns:a16="http://schemas.microsoft.com/office/drawing/2014/main" id="{7C9B9170-F99C-C028-D623-435A46343D73}"/>
              </a:ext>
            </a:extLst>
          </p:cNvPr>
          <p:cNvSpPr>
            <a:spLocks noGrp="1" noChangeArrowheads="1"/>
          </p:cNvSpPr>
          <p:nvPr>
            <p:ph type="title"/>
          </p:nvPr>
        </p:nvSpPr>
        <p:spPr/>
        <p:txBody>
          <a:bodyPr/>
          <a:lstStyle/>
          <a:p>
            <a:pPr eaLnBrk="1" hangingPunct="1"/>
            <a:r>
              <a:rPr lang="en-US" altLang="en-US"/>
              <a:t>Miscellaneous Materials</a:t>
            </a:r>
          </a:p>
        </p:txBody>
      </p:sp>
      <p:sp>
        <p:nvSpPr>
          <p:cNvPr id="57347" name="Rectangle 0">
            <a:extLst>
              <a:ext uri="{FF2B5EF4-FFF2-40B4-BE49-F238E27FC236}">
                <a16:creationId xmlns:a16="http://schemas.microsoft.com/office/drawing/2014/main" id="{00486EF2-4DEC-9462-71F6-8F6AA5531FF6}"/>
              </a:ext>
            </a:extLst>
          </p:cNvPr>
          <p:cNvSpPr>
            <a:spLocks noGrp="1" noChangeArrowheads="1"/>
          </p:cNvSpPr>
          <p:nvPr>
            <p:ph type="body" idx="1"/>
          </p:nvPr>
        </p:nvSpPr>
        <p:spPr>
          <a:xfrm>
            <a:off x="2057400" y="1828800"/>
            <a:ext cx="5562600" cy="3733800"/>
          </a:xfrm>
        </p:spPr>
        <p:txBody>
          <a:bodyPr/>
          <a:lstStyle/>
          <a:p>
            <a:pPr eaLnBrk="1" hangingPunct="1"/>
            <a:r>
              <a:rPr lang="en-US" altLang="en-US"/>
              <a:t>Floor Tile and Mastics</a:t>
            </a:r>
          </a:p>
          <a:p>
            <a:pPr eaLnBrk="1" hangingPunct="1"/>
            <a:r>
              <a:rPr lang="en-US" altLang="en-US"/>
              <a:t>Ceiling Tile and Mastics</a:t>
            </a:r>
          </a:p>
          <a:p>
            <a:pPr eaLnBrk="1" hangingPunct="1"/>
            <a:r>
              <a:rPr lang="en-US" altLang="en-US"/>
              <a:t>Roofing Felt</a:t>
            </a:r>
          </a:p>
          <a:p>
            <a:pPr eaLnBrk="1" hangingPunct="1"/>
            <a:r>
              <a:rPr lang="en-US" altLang="en-US"/>
              <a:t>Concrete Pipe</a:t>
            </a:r>
          </a:p>
          <a:p>
            <a:pPr eaLnBrk="1" hangingPunct="1"/>
            <a:r>
              <a:rPr lang="en-US" altLang="en-US"/>
              <a:t>Outdoor Siding</a:t>
            </a:r>
          </a:p>
          <a:p>
            <a:pPr eaLnBrk="1" hangingPunct="1"/>
            <a:r>
              <a:rPr lang="en-US" altLang="en-US"/>
              <a:t>Fabrics</a:t>
            </a:r>
          </a:p>
          <a:p>
            <a:pPr eaLnBrk="1" hangingPunct="1">
              <a:buFontTx/>
              <a:buNone/>
            </a:pP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6E4CE71-64DD-9E10-DAB0-5865B464952A}"/>
              </a:ext>
            </a:extLst>
          </p:cNvPr>
          <p:cNvSpPr>
            <a:spLocks noGrp="1" noChangeArrowheads="1"/>
          </p:cNvSpPr>
          <p:nvPr>
            <p:ph type="title" idx="4294967295"/>
          </p:nvPr>
        </p:nvSpPr>
        <p:spPr/>
        <p:txBody>
          <a:bodyPr/>
          <a:lstStyle/>
          <a:p>
            <a:pPr eaLnBrk="1" hangingPunct="1"/>
            <a:r>
              <a:rPr lang="en-US" altLang="en-US" sz="6000"/>
              <a:t>Definition:</a:t>
            </a:r>
          </a:p>
        </p:txBody>
      </p:sp>
      <p:sp>
        <p:nvSpPr>
          <p:cNvPr id="8195" name="Text Box 3">
            <a:extLst>
              <a:ext uri="{FF2B5EF4-FFF2-40B4-BE49-F238E27FC236}">
                <a16:creationId xmlns:a16="http://schemas.microsoft.com/office/drawing/2014/main" id="{AFDE9B93-E909-56D5-6211-E38C0619B3B4}"/>
              </a:ext>
            </a:extLst>
          </p:cNvPr>
          <p:cNvSpPr txBox="1">
            <a:spLocks noChangeArrowheads="1"/>
          </p:cNvSpPr>
          <p:nvPr/>
        </p:nvSpPr>
        <p:spPr bwMode="auto">
          <a:xfrm>
            <a:off x="1295400" y="2209800"/>
            <a:ext cx="6858000"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a:t>Asbestos is a generic name given to a number of naturally occurring hydrated mineral silicates that possess a unique crystalline structure, are incombustible in air, and are separable into fibers.</a:t>
            </a:r>
          </a:p>
        </p:txBody>
      </p:sp>
      <p:pic>
        <p:nvPicPr>
          <p:cNvPr id="51206" name="Picture 6">
            <a:hlinkClick r:id="" action="ppaction://media"/>
            <a:extLst>
              <a:ext uri="{FF2B5EF4-FFF2-40B4-BE49-F238E27FC236}">
                <a16:creationId xmlns:a16="http://schemas.microsoft.com/office/drawing/2014/main" id="{919772DF-755C-4F68-FD99-0991A5C21E78}"/>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0772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120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51206"/>
                                        </p:tgtEl>
                                      </p:cBhvr>
                                    </p:cmd>
                                  </p:childTnLst>
                                </p:cTn>
                              </p:par>
                            </p:childTnLst>
                          </p:cTn>
                        </p:par>
                      </p:childTnLst>
                    </p:cTn>
                  </p:par>
                </p:childTnLst>
              </p:cTn>
              <p:nextCondLst>
                <p:cond evt="onClick" delay="0">
                  <p:tgtEl>
                    <p:spTgt spid="51206"/>
                  </p:tgtEl>
                </p:cond>
              </p:nextCondLst>
            </p:seq>
            <p:audio>
              <p:cMediaNode vol="80000">
                <p:cTn id="7" fill="hold" display="0">
                  <p:stCondLst>
                    <p:cond delay="indefinite"/>
                  </p:stCondLst>
                  <p:endCondLst>
                    <p:cond evt="onStopAudio" delay="0">
                      <p:tgtEl>
                        <p:sldTgt/>
                      </p:tgtEl>
                    </p:cond>
                  </p:endCondLst>
                </p:cTn>
                <p:tgtEl>
                  <p:spTgt spid="5120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A5BB2CEE-3484-7E58-4F2B-1DA8602B7A88}"/>
              </a:ext>
            </a:extLst>
          </p:cNvPr>
          <p:cNvSpPr>
            <a:spLocks noGrp="1" noChangeArrowheads="1"/>
          </p:cNvSpPr>
          <p:nvPr>
            <p:ph type="title" idx="4294967295"/>
          </p:nvPr>
        </p:nvSpPr>
        <p:spPr/>
        <p:txBody>
          <a:bodyPr/>
          <a:lstStyle/>
          <a:p>
            <a:pPr eaLnBrk="1" hangingPunct="1"/>
            <a:r>
              <a:rPr lang="en-US" altLang="en-US"/>
              <a:t>ACM File</a:t>
            </a:r>
          </a:p>
        </p:txBody>
      </p:sp>
      <p:pic>
        <p:nvPicPr>
          <p:cNvPr id="58371" name="Picture 3">
            <a:extLst>
              <a:ext uri="{FF2B5EF4-FFF2-40B4-BE49-F238E27FC236}">
                <a16:creationId xmlns:a16="http://schemas.microsoft.com/office/drawing/2014/main" id="{DE29B5D3-C295-14DF-D9DB-E854ADFD8E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069ED55C-74C9-C4D5-E2F4-2EA7B26165B1}"/>
              </a:ext>
            </a:extLst>
          </p:cNvPr>
          <p:cNvSpPr txBox="1">
            <a:spLocks noChangeArrowheads="1"/>
          </p:cNvSpPr>
          <p:nvPr/>
        </p:nvSpPr>
        <p:spPr bwMode="auto">
          <a:xfrm>
            <a:off x="381000" y="4648200"/>
            <a:ext cx="8229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4000" b="1">
                <a:solidFill>
                  <a:schemeClr val="bg2"/>
                </a:solidFill>
              </a:rPr>
              <a:t>Asbestos Containing Materials File</a:t>
            </a:r>
          </a:p>
        </p:txBody>
      </p:sp>
      <p:pic>
        <p:nvPicPr>
          <p:cNvPr id="105479" name="Picture 7">
            <a:hlinkClick r:id="" action="ppaction://media"/>
            <a:extLst>
              <a:ext uri="{FF2B5EF4-FFF2-40B4-BE49-F238E27FC236}">
                <a16:creationId xmlns:a16="http://schemas.microsoft.com/office/drawing/2014/main" id="{8E35B470-FEEF-44BC-0F31-86A671CE9C4D}"/>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Rectangle 2">
            <a:extLst>
              <a:ext uri="{FF2B5EF4-FFF2-40B4-BE49-F238E27FC236}">
                <a16:creationId xmlns:a16="http://schemas.microsoft.com/office/drawing/2014/main" id="{CD32448E-1171-85EB-591E-82AEB9A423A5}"/>
              </a:ext>
            </a:extLst>
          </p:cNvPr>
          <p:cNvSpPr txBox="1">
            <a:spLocks noChangeArrowheads="1"/>
          </p:cNvSpPr>
          <p:nvPr/>
        </p:nvSpPr>
        <p:spPr bwMode="auto">
          <a:xfrm>
            <a:off x="-76200" y="228600"/>
            <a:ext cx="9296400" cy="13716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4200">
                <a:solidFill>
                  <a:schemeClr val="tx2"/>
                </a:solidFill>
              </a:rPr>
              <a:t>Asbestos Survey Files are in the University Operations Business Services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5479"/>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05479"/>
                                        </p:tgtEl>
                                      </p:cBhvr>
                                    </p:cmd>
                                  </p:childTnLst>
                                </p:cTn>
                              </p:par>
                            </p:childTnLst>
                          </p:cTn>
                        </p:par>
                      </p:childTnLst>
                    </p:cTn>
                  </p:par>
                </p:childTnLst>
              </p:cTn>
              <p:nextCondLst>
                <p:cond evt="onClick" delay="0">
                  <p:tgtEl>
                    <p:spTgt spid="105479"/>
                  </p:tgtEl>
                </p:cond>
              </p:nextCondLst>
            </p:seq>
            <p:audio>
              <p:cMediaNode vol="80000">
                <p:cTn id="7" fill="hold" display="0">
                  <p:stCondLst>
                    <p:cond delay="indefinite"/>
                  </p:stCondLst>
                  <p:endCondLst>
                    <p:cond evt="onStopAudio" delay="0">
                      <p:tgtEl>
                        <p:sldTgt/>
                      </p:tgtEl>
                    </p:cond>
                  </p:endCondLst>
                </p:cTn>
                <p:tgtEl>
                  <p:spTgt spid="10547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9A84FD0D-872E-8BCD-15A9-15294ADDFC06}"/>
              </a:ext>
            </a:extLst>
          </p:cNvPr>
          <p:cNvSpPr>
            <a:spLocks noGrp="1" noChangeArrowheads="1"/>
          </p:cNvSpPr>
          <p:nvPr>
            <p:ph type="title" idx="4294967295"/>
          </p:nvPr>
        </p:nvSpPr>
        <p:spPr>
          <a:xfrm>
            <a:off x="685800" y="2590800"/>
            <a:ext cx="7772400" cy="1143000"/>
          </a:xfrm>
        </p:spPr>
        <p:txBody>
          <a:bodyPr/>
          <a:lstStyle/>
          <a:p>
            <a:pPr eaLnBrk="1" hangingPunct="1">
              <a:defRPr/>
            </a:pPr>
            <a:r>
              <a:rPr lang="en-US" altLang="en-US" sz="6000" dirty="0"/>
              <a:t>BYU-Idaho Buildings</a:t>
            </a:r>
            <a:r>
              <a:rPr lang="en-US" altLang="en-US" sz="3200" dirty="0"/>
              <a:t>        </a:t>
            </a:r>
            <a:r>
              <a:rPr lang="en-US" altLang="en-US" sz="3200" dirty="0">
                <a:solidFill>
                  <a:schemeClr val="tx2">
                    <a:lumMod val="20000"/>
                    <a:lumOff val="80000"/>
                  </a:schemeClr>
                </a:solidFill>
              </a:rPr>
              <a:t>Verification should always be made before disturbing any suspect materials. </a:t>
            </a:r>
            <a:br>
              <a:rPr lang="en-US" altLang="en-US" sz="3200" dirty="0">
                <a:solidFill>
                  <a:schemeClr val="tx2">
                    <a:lumMod val="20000"/>
                    <a:lumOff val="80000"/>
                  </a:schemeClr>
                </a:solidFill>
              </a:rPr>
            </a:br>
            <a:r>
              <a:rPr lang="en-US" altLang="en-US" sz="3200" dirty="0">
                <a:solidFill>
                  <a:schemeClr val="tx2">
                    <a:lumMod val="20000"/>
                    <a:lumOff val="80000"/>
                  </a:schemeClr>
                </a:solidFill>
              </a:rPr>
              <a:t>Materials in buildings constructed before 1981 are presumed to be Asbestos Containing Materials (ACM) until proven otherwise by laboratory analysis.</a:t>
            </a:r>
            <a:endParaRPr lang="en-US" altLang="en-US" sz="6000" dirty="0">
              <a:solidFill>
                <a:schemeClr val="tx2">
                  <a:lumMod val="20000"/>
                  <a:lumOff val="80000"/>
                </a:schemeClr>
              </a:solidFill>
            </a:endParaRPr>
          </a:p>
        </p:txBody>
      </p:sp>
      <p:pic>
        <p:nvPicPr>
          <p:cNvPr id="66565" name="Picture 5">
            <a:hlinkClick r:id="" action="ppaction://media"/>
            <a:extLst>
              <a:ext uri="{FF2B5EF4-FFF2-40B4-BE49-F238E27FC236}">
                <a16:creationId xmlns:a16="http://schemas.microsoft.com/office/drawing/2014/main" id="{3D0CD6EE-0109-BE8B-1C8F-CD29B62431F8}"/>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305800" y="6096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656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66565"/>
                                        </p:tgtEl>
                                      </p:cBhvr>
                                    </p:cmd>
                                  </p:childTnLst>
                                </p:cTn>
                              </p:par>
                            </p:childTnLst>
                          </p:cTn>
                        </p:par>
                      </p:childTnLst>
                    </p:cTn>
                  </p:par>
                </p:childTnLst>
              </p:cTn>
              <p:nextCondLst>
                <p:cond evt="onClick" delay="0">
                  <p:tgtEl>
                    <p:spTgt spid="66565"/>
                  </p:tgtEl>
                </p:cond>
              </p:nextCondLst>
            </p:seq>
            <p:audio>
              <p:cMediaNode vol="80000">
                <p:cTn id="7" fill="hold" display="0">
                  <p:stCondLst>
                    <p:cond delay="indefinite"/>
                  </p:stCondLst>
                  <p:endCondLst>
                    <p:cond evt="onStopAudio" delay="0">
                      <p:tgtEl>
                        <p:sldTgt/>
                      </p:tgtEl>
                    </p:cond>
                  </p:endCondLst>
                </p:cTn>
                <p:tgtEl>
                  <p:spTgt spid="6656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a:extLst>
              <a:ext uri="{FF2B5EF4-FFF2-40B4-BE49-F238E27FC236}">
                <a16:creationId xmlns:a16="http://schemas.microsoft.com/office/drawing/2014/main" id="{F393E6CB-AF82-F586-B9B8-0DCAFEE07781}"/>
              </a:ext>
            </a:extLst>
          </p:cNvPr>
          <p:cNvSpPr>
            <a:spLocks noGrp="1" noChangeArrowheads="1"/>
          </p:cNvSpPr>
          <p:nvPr>
            <p:ph type="title" idx="4294967295"/>
          </p:nvPr>
        </p:nvSpPr>
        <p:spPr/>
        <p:txBody>
          <a:bodyPr/>
          <a:lstStyle/>
          <a:p>
            <a:pPr eaLnBrk="1" hangingPunct="1"/>
            <a:r>
              <a:rPr lang="en-US" altLang="en-US"/>
              <a:t> </a:t>
            </a:r>
          </a:p>
        </p:txBody>
      </p:sp>
      <p:pic>
        <p:nvPicPr>
          <p:cNvPr id="62467" name="Picture 3">
            <a:extLst>
              <a:ext uri="{FF2B5EF4-FFF2-40B4-BE49-F238E27FC236}">
                <a16:creationId xmlns:a16="http://schemas.microsoft.com/office/drawing/2014/main" id="{CE607A91-202F-ED68-3C3A-5681E43079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2">
            <a:extLst>
              <a:ext uri="{FF2B5EF4-FFF2-40B4-BE49-F238E27FC236}">
                <a16:creationId xmlns:a16="http://schemas.microsoft.com/office/drawing/2014/main" id="{3CB432A7-5F97-3FC2-57CE-7FC8FE533AC0}"/>
              </a:ext>
            </a:extLst>
          </p:cNvPr>
          <p:cNvSpPr txBox="1">
            <a:spLocks noChangeArrowheads="1"/>
          </p:cNvSpPr>
          <p:nvPr/>
        </p:nvSpPr>
        <p:spPr bwMode="auto">
          <a:xfrm>
            <a:off x="1828800" y="411163"/>
            <a:ext cx="54864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4400">
                <a:solidFill>
                  <a:srgbClr val="FFC000"/>
                </a:solidFill>
              </a:rPr>
              <a:t>Asbestos Labeling</a:t>
            </a:r>
          </a:p>
        </p:txBody>
      </p:sp>
      <p:pic>
        <p:nvPicPr>
          <p:cNvPr id="4103" name="Picture 7">
            <a:hlinkClick r:id="" action="ppaction://media"/>
            <a:extLst>
              <a:ext uri="{FF2B5EF4-FFF2-40B4-BE49-F238E27FC236}">
                <a16:creationId xmlns:a16="http://schemas.microsoft.com/office/drawing/2014/main" id="{6496E0A3-A78F-EEF6-6B3B-BE95AEDEE442}"/>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382000" y="5943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0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4103"/>
                                        </p:tgtEl>
                                      </p:cBhvr>
                                    </p:cmd>
                                  </p:childTnLst>
                                </p:cTn>
                              </p:par>
                            </p:childTnLst>
                          </p:cTn>
                        </p:par>
                      </p:childTnLst>
                    </p:cTn>
                  </p:par>
                </p:childTnLst>
              </p:cTn>
              <p:nextCondLst>
                <p:cond evt="onClick" delay="0">
                  <p:tgtEl>
                    <p:spTgt spid="4103"/>
                  </p:tgtEl>
                </p:cond>
              </p:nextCondLst>
            </p:seq>
            <p:audio>
              <p:cMediaNode vol="80000">
                <p:cTn id="7" fill="hold" display="0">
                  <p:stCondLst>
                    <p:cond delay="indefinite"/>
                  </p:stCondLst>
                  <p:endCondLst>
                    <p:cond evt="onStopAudio" delay="0">
                      <p:tgtEl>
                        <p:sldTgt/>
                      </p:tgtEl>
                    </p:cond>
                  </p:endCondLst>
                </p:cTn>
                <p:tgtEl>
                  <p:spTgt spid="410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3">
            <a:extLst>
              <a:ext uri="{FF2B5EF4-FFF2-40B4-BE49-F238E27FC236}">
                <a16:creationId xmlns:a16="http://schemas.microsoft.com/office/drawing/2014/main" id="{F1A3FE4A-5311-37EA-EFE3-C428719588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846138"/>
            <a:ext cx="7696200" cy="577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4">
            <a:extLst>
              <a:ext uri="{FF2B5EF4-FFF2-40B4-BE49-F238E27FC236}">
                <a16:creationId xmlns:a16="http://schemas.microsoft.com/office/drawing/2014/main" id="{73F26166-D1A1-84EC-9D61-0B3CEF33D1C2}"/>
              </a:ext>
            </a:extLst>
          </p:cNvPr>
          <p:cNvSpPr txBox="1">
            <a:spLocks noChangeArrowheads="1"/>
          </p:cNvSpPr>
          <p:nvPr/>
        </p:nvSpPr>
        <p:spPr bwMode="auto">
          <a:xfrm>
            <a:off x="2057400" y="76200"/>
            <a:ext cx="60198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4400">
                <a:solidFill>
                  <a:srgbClr val="FFC000"/>
                </a:solidFill>
              </a:rPr>
              <a:t>Asbestos Labeling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5A7A2628-6702-7CC5-44B7-AE8057F47CB8}"/>
              </a:ext>
            </a:extLst>
          </p:cNvPr>
          <p:cNvSpPr>
            <a:spLocks noGrp="1" noChangeArrowheads="1"/>
          </p:cNvSpPr>
          <p:nvPr>
            <p:ph type="title"/>
          </p:nvPr>
        </p:nvSpPr>
        <p:spPr/>
        <p:txBody>
          <a:bodyPr/>
          <a:lstStyle/>
          <a:p>
            <a:pPr eaLnBrk="1" hangingPunct="1"/>
            <a:r>
              <a:rPr lang="en-US" altLang="en-US"/>
              <a:t>Personal Protective Equipment</a:t>
            </a:r>
          </a:p>
        </p:txBody>
      </p:sp>
      <p:sp>
        <p:nvSpPr>
          <p:cNvPr id="65539" name="Rectangle 1">
            <a:extLst>
              <a:ext uri="{FF2B5EF4-FFF2-40B4-BE49-F238E27FC236}">
                <a16:creationId xmlns:a16="http://schemas.microsoft.com/office/drawing/2014/main" id="{FFE6EDD9-A0CA-EFDB-C990-78DC3DCB4D3F}"/>
              </a:ext>
            </a:extLst>
          </p:cNvPr>
          <p:cNvSpPr>
            <a:spLocks noGrp="1" noChangeArrowheads="1"/>
          </p:cNvSpPr>
          <p:nvPr>
            <p:ph type="body" sz="half" idx="1"/>
          </p:nvPr>
        </p:nvSpPr>
        <p:spPr/>
        <p:txBody>
          <a:bodyPr/>
          <a:lstStyle/>
          <a:p>
            <a:pPr eaLnBrk="1" hangingPunct="1"/>
            <a:r>
              <a:rPr lang="en-US" altLang="en-US"/>
              <a:t>Respirator</a:t>
            </a:r>
          </a:p>
          <a:p>
            <a:pPr eaLnBrk="1" hangingPunct="1"/>
            <a:r>
              <a:rPr lang="en-US" altLang="en-US"/>
              <a:t>Eye Protection</a:t>
            </a:r>
          </a:p>
          <a:p>
            <a:pPr eaLnBrk="1" hangingPunct="1"/>
            <a:r>
              <a:rPr lang="en-US" altLang="en-US"/>
              <a:t>Gloves</a:t>
            </a:r>
          </a:p>
          <a:p>
            <a:pPr eaLnBrk="1" hangingPunct="1"/>
            <a:r>
              <a:rPr lang="en-US" altLang="en-US"/>
              <a:t>Disposable Coveralls</a:t>
            </a:r>
          </a:p>
          <a:p>
            <a:pPr eaLnBrk="1" hangingPunct="1"/>
            <a:endParaRPr lang="en-US" altLang="en-US"/>
          </a:p>
        </p:txBody>
      </p:sp>
      <p:pic>
        <p:nvPicPr>
          <p:cNvPr id="65540" name="Picture 0">
            <a:extLst>
              <a:ext uri="{FF2B5EF4-FFF2-40B4-BE49-F238E27FC236}">
                <a16:creationId xmlns:a16="http://schemas.microsoft.com/office/drawing/2014/main" id="{478F82CA-429E-23DB-0E32-CCB165D4D7D6}"/>
              </a:ext>
            </a:extLst>
          </p:cNvPr>
          <p:cNvPicPr>
            <a:picLocks noChangeAspect="1" noChangeArrowheads="1"/>
          </p:cNvPicPr>
          <p:nvPr>
            <p:ph type="clipArt" sz="half" idx="2"/>
          </p:nvPr>
        </p:nvPicPr>
        <p:blipFill>
          <a:blip r:embed="rId5">
            <a:extLst>
              <a:ext uri="{28A0092B-C50C-407E-A947-70E740481C1C}">
                <a14:useLocalDpi xmlns:a14="http://schemas.microsoft.com/office/drawing/2010/main" val="0"/>
              </a:ext>
            </a:extLst>
          </a:blip>
          <a:srcRect/>
          <a:stretch>
            <a:fillRect/>
          </a:stretch>
        </p:blipFill>
        <p:spPr>
          <a:xfrm>
            <a:off x="4648200" y="1981200"/>
            <a:ext cx="4267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365" name="Picture 5">
            <a:hlinkClick r:id="" action="ppaction://media"/>
            <a:extLst>
              <a:ext uri="{FF2B5EF4-FFF2-40B4-BE49-F238E27FC236}">
                <a16:creationId xmlns:a16="http://schemas.microsoft.com/office/drawing/2014/main" id="{8A03D388-48D3-7E97-E6B5-E326A859C349}"/>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382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336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43365"/>
                                        </p:tgtEl>
                                      </p:cBhvr>
                                    </p:cmd>
                                  </p:childTnLst>
                                </p:cTn>
                              </p:par>
                            </p:childTnLst>
                          </p:cTn>
                        </p:par>
                      </p:childTnLst>
                    </p:cTn>
                  </p:par>
                </p:childTnLst>
              </p:cTn>
              <p:nextCondLst>
                <p:cond evt="onClick" delay="0">
                  <p:tgtEl>
                    <p:spTgt spid="143365"/>
                  </p:tgtEl>
                </p:cond>
              </p:nextCondLst>
            </p:seq>
            <p:audio>
              <p:cMediaNode vol="80000">
                <p:cTn id="7" fill="hold" display="0">
                  <p:stCondLst>
                    <p:cond delay="indefinite"/>
                  </p:stCondLst>
                  <p:endCondLst>
                    <p:cond evt="onStopAudio" delay="0">
                      <p:tgtEl>
                        <p:sldTgt/>
                      </p:tgtEl>
                    </p:cond>
                  </p:endCondLst>
                </p:cTn>
                <p:tgtEl>
                  <p:spTgt spid="14336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051DE483-C384-FD46-8279-D5D9320A148E}"/>
              </a:ext>
            </a:extLst>
          </p:cNvPr>
          <p:cNvSpPr>
            <a:spLocks noGrp="1" noChangeArrowheads="1"/>
          </p:cNvSpPr>
          <p:nvPr>
            <p:ph type="title"/>
          </p:nvPr>
        </p:nvSpPr>
        <p:spPr>
          <a:xfrm>
            <a:off x="609600" y="228600"/>
            <a:ext cx="7772400" cy="1143000"/>
          </a:xfrm>
        </p:spPr>
        <p:txBody>
          <a:bodyPr/>
          <a:lstStyle/>
          <a:p>
            <a:pPr eaLnBrk="1" hangingPunct="1"/>
            <a:r>
              <a:rPr lang="en-US" altLang="en-US"/>
              <a:t>Maintenance Procedure if ACM might be encountered</a:t>
            </a:r>
          </a:p>
        </p:txBody>
      </p:sp>
      <p:sp>
        <p:nvSpPr>
          <p:cNvPr id="67587" name="Rectangle 3">
            <a:extLst>
              <a:ext uri="{FF2B5EF4-FFF2-40B4-BE49-F238E27FC236}">
                <a16:creationId xmlns:a16="http://schemas.microsoft.com/office/drawing/2014/main" id="{01911754-F655-117F-9706-A77A376BCE98}"/>
              </a:ext>
            </a:extLst>
          </p:cNvPr>
          <p:cNvSpPr>
            <a:spLocks noGrp="1" noChangeArrowheads="1"/>
          </p:cNvSpPr>
          <p:nvPr>
            <p:ph type="body" idx="1"/>
          </p:nvPr>
        </p:nvSpPr>
        <p:spPr>
          <a:xfrm>
            <a:off x="685800" y="1600200"/>
            <a:ext cx="7772400" cy="4114800"/>
          </a:xfrm>
        </p:spPr>
        <p:txBody>
          <a:bodyPr/>
          <a:lstStyle/>
          <a:p>
            <a:pPr eaLnBrk="1" hangingPunct="1"/>
            <a:r>
              <a:rPr lang="en-US" altLang="en-US" sz="2800"/>
              <a:t>Contact Risk Management (5604)</a:t>
            </a:r>
          </a:p>
          <a:p>
            <a:pPr eaLnBrk="1" hangingPunct="1"/>
            <a:r>
              <a:rPr lang="en-US" altLang="en-US" sz="2800"/>
              <a:t>Contact the Assistant PPLT Director</a:t>
            </a:r>
          </a:p>
          <a:p>
            <a:pPr eaLnBrk="1" hangingPunct="1"/>
            <a:r>
              <a:rPr lang="en-US" altLang="en-US" sz="2800"/>
              <a:t>Check the ACM Survey File in PPLT</a:t>
            </a:r>
          </a:p>
          <a:p>
            <a:pPr eaLnBrk="1" hangingPunct="1"/>
            <a:r>
              <a:rPr lang="en-US" altLang="en-US" sz="2800"/>
              <a:t>Request laboratory analysis of material</a:t>
            </a:r>
          </a:p>
          <a:p>
            <a:pPr eaLnBrk="1" hangingPunct="1"/>
            <a:r>
              <a:rPr lang="en-US" altLang="en-US" sz="2800"/>
              <a:t>If ACM present, request abatement by contractor</a:t>
            </a:r>
          </a:p>
          <a:p>
            <a:pPr eaLnBrk="1" hangingPunct="1"/>
            <a:r>
              <a:rPr lang="en-US" altLang="en-US" sz="2800" u="sng"/>
              <a:t>Do not disturb</a:t>
            </a:r>
            <a:r>
              <a:rPr lang="en-US" altLang="en-US" sz="2800"/>
              <a:t> asbestos containing material</a:t>
            </a:r>
          </a:p>
          <a:p>
            <a:pPr eaLnBrk="1" hangingPunct="1"/>
            <a:r>
              <a:rPr lang="en-US" altLang="en-US" sz="2800"/>
              <a:t>Use wet procedures if any material might inadvertently become airborne</a:t>
            </a:r>
          </a:p>
        </p:txBody>
      </p:sp>
      <p:pic>
        <p:nvPicPr>
          <p:cNvPr id="88070" name="Picture 6">
            <a:hlinkClick r:id="" action="ppaction://media"/>
            <a:extLst>
              <a:ext uri="{FF2B5EF4-FFF2-40B4-BE49-F238E27FC236}">
                <a16:creationId xmlns:a16="http://schemas.microsoft.com/office/drawing/2014/main" id="{785AADAC-EC6B-FB2D-057E-A567641B93E3}"/>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2296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807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88070"/>
                                        </p:tgtEl>
                                      </p:cBhvr>
                                    </p:cmd>
                                  </p:childTnLst>
                                </p:cTn>
                              </p:par>
                            </p:childTnLst>
                          </p:cTn>
                        </p:par>
                      </p:childTnLst>
                    </p:cTn>
                  </p:par>
                </p:childTnLst>
              </p:cTn>
              <p:nextCondLst>
                <p:cond evt="onClick" delay="0">
                  <p:tgtEl>
                    <p:spTgt spid="88070"/>
                  </p:tgtEl>
                </p:cond>
              </p:nextCondLst>
            </p:seq>
            <p:audio>
              <p:cMediaNode vol="80000">
                <p:cTn id="7" fill="hold" display="0">
                  <p:stCondLst>
                    <p:cond delay="indefinite"/>
                  </p:stCondLst>
                  <p:endCondLst>
                    <p:cond evt="onStopAudio" delay="0">
                      <p:tgtEl>
                        <p:sldTgt/>
                      </p:tgtEl>
                    </p:cond>
                  </p:endCondLst>
                </p:cTn>
                <p:tgtEl>
                  <p:spTgt spid="88070"/>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27FFB29-E466-6D52-A053-975758495FD9}"/>
              </a:ext>
            </a:extLst>
          </p:cNvPr>
          <p:cNvSpPr>
            <a:spLocks noGrp="1" noChangeArrowheads="1"/>
          </p:cNvSpPr>
          <p:nvPr>
            <p:ph type="title"/>
          </p:nvPr>
        </p:nvSpPr>
        <p:spPr>
          <a:xfrm>
            <a:off x="0" y="9525"/>
            <a:ext cx="9144000" cy="1143000"/>
          </a:xfrm>
        </p:spPr>
        <p:txBody>
          <a:bodyPr/>
          <a:lstStyle/>
          <a:p>
            <a:pPr eaLnBrk="1" hangingPunct="1"/>
            <a:r>
              <a:rPr lang="en-US" altLang="en-US"/>
              <a:t>Asbestos Abatement Requirements</a:t>
            </a:r>
          </a:p>
        </p:txBody>
      </p:sp>
      <p:sp>
        <p:nvSpPr>
          <p:cNvPr id="69635" name="Rectangle 3">
            <a:extLst>
              <a:ext uri="{FF2B5EF4-FFF2-40B4-BE49-F238E27FC236}">
                <a16:creationId xmlns:a16="http://schemas.microsoft.com/office/drawing/2014/main" id="{A1141AE5-DEEA-2521-E37B-EB2ECF414F79}"/>
              </a:ext>
            </a:extLst>
          </p:cNvPr>
          <p:cNvSpPr>
            <a:spLocks noGrp="1" noChangeArrowheads="1"/>
          </p:cNvSpPr>
          <p:nvPr>
            <p:ph type="body" idx="1"/>
          </p:nvPr>
        </p:nvSpPr>
        <p:spPr>
          <a:xfrm>
            <a:off x="685800" y="1152525"/>
            <a:ext cx="7772400" cy="4114800"/>
          </a:xfrm>
        </p:spPr>
        <p:txBody>
          <a:bodyPr/>
          <a:lstStyle/>
          <a:p>
            <a:pPr eaLnBrk="1" hangingPunct="1">
              <a:lnSpc>
                <a:spcPct val="90000"/>
              </a:lnSpc>
            </a:pPr>
            <a:r>
              <a:rPr lang="en-US" altLang="en-US" sz="2800"/>
              <a:t>Extensive Mandated EPA and OSHA training</a:t>
            </a:r>
          </a:p>
          <a:p>
            <a:pPr eaLnBrk="1" hangingPunct="1">
              <a:lnSpc>
                <a:spcPct val="90000"/>
              </a:lnSpc>
            </a:pPr>
            <a:r>
              <a:rPr lang="en-US" altLang="en-US" sz="2800"/>
              <a:t>Certifications</a:t>
            </a:r>
          </a:p>
          <a:p>
            <a:pPr eaLnBrk="1" hangingPunct="1">
              <a:lnSpc>
                <a:spcPct val="90000"/>
              </a:lnSpc>
            </a:pPr>
            <a:r>
              <a:rPr lang="en-US" altLang="en-US" sz="2800"/>
              <a:t>Documentation</a:t>
            </a:r>
          </a:p>
          <a:p>
            <a:pPr eaLnBrk="1" hangingPunct="1">
              <a:lnSpc>
                <a:spcPct val="90000"/>
              </a:lnSpc>
            </a:pPr>
            <a:r>
              <a:rPr lang="en-US" altLang="en-US" sz="2800"/>
              <a:t>Abatement/ Air Sampling Equipment</a:t>
            </a:r>
          </a:p>
          <a:p>
            <a:pPr eaLnBrk="1" hangingPunct="1">
              <a:lnSpc>
                <a:spcPct val="90000"/>
              </a:lnSpc>
            </a:pPr>
            <a:r>
              <a:rPr lang="en-US" altLang="en-US" sz="2800"/>
              <a:t>Personal Protective Equipment</a:t>
            </a:r>
          </a:p>
          <a:p>
            <a:pPr eaLnBrk="1" hangingPunct="1">
              <a:lnSpc>
                <a:spcPct val="90000"/>
              </a:lnSpc>
            </a:pPr>
            <a:r>
              <a:rPr lang="en-US" altLang="en-US" sz="2800"/>
              <a:t>Bonding</a:t>
            </a:r>
          </a:p>
          <a:p>
            <a:pPr eaLnBrk="1" hangingPunct="1">
              <a:lnSpc>
                <a:spcPct val="90000"/>
              </a:lnSpc>
            </a:pPr>
            <a:r>
              <a:rPr lang="en-US" altLang="en-US" sz="2800"/>
              <a:t>Lifetime Insurance Coverage                            </a:t>
            </a:r>
            <a:r>
              <a:rPr lang="en-US" altLang="en-US" sz="2800" u="sng"/>
              <a:t>Note</a:t>
            </a:r>
            <a:r>
              <a:rPr lang="en-US" altLang="en-US" sz="2800"/>
              <a:t>: The Church has instructed CES institutions to contract asbestos abatement</a:t>
            </a:r>
          </a:p>
        </p:txBody>
      </p:sp>
      <p:pic>
        <p:nvPicPr>
          <p:cNvPr id="89094" name="Picture 6">
            <a:hlinkClick r:id="" action="ppaction://media"/>
            <a:extLst>
              <a:ext uri="{FF2B5EF4-FFF2-40B4-BE49-F238E27FC236}">
                <a16:creationId xmlns:a16="http://schemas.microsoft.com/office/drawing/2014/main" id="{9954FAAF-891F-88BC-D007-C3023D2B24A4}"/>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2296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909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89094"/>
                                        </p:tgtEl>
                                      </p:cBhvr>
                                    </p:cmd>
                                  </p:childTnLst>
                                </p:cTn>
                              </p:par>
                            </p:childTnLst>
                          </p:cTn>
                        </p:par>
                      </p:childTnLst>
                    </p:cTn>
                  </p:par>
                </p:childTnLst>
              </p:cTn>
              <p:nextCondLst>
                <p:cond evt="onClick" delay="0">
                  <p:tgtEl>
                    <p:spTgt spid="89094"/>
                  </p:tgtEl>
                </p:cond>
              </p:nextCondLst>
            </p:seq>
            <p:audio>
              <p:cMediaNode vol="80000">
                <p:cTn id="7" fill="hold" display="0">
                  <p:stCondLst>
                    <p:cond delay="indefinite"/>
                  </p:stCondLst>
                  <p:endCondLst>
                    <p:cond evt="onStopAudio" delay="0">
                      <p:tgtEl>
                        <p:sldTgt/>
                      </p:tgtEl>
                    </p:cond>
                  </p:endCondLst>
                </p:cTn>
                <p:tgtEl>
                  <p:spTgt spid="8909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4CFC1F03-0477-2E7D-9D0B-F801DBCD079C}"/>
              </a:ext>
            </a:extLst>
          </p:cNvPr>
          <p:cNvSpPr>
            <a:spLocks noGrp="1" noChangeArrowheads="1"/>
          </p:cNvSpPr>
          <p:nvPr>
            <p:ph type="title"/>
          </p:nvPr>
        </p:nvSpPr>
        <p:spPr>
          <a:xfrm>
            <a:off x="685800" y="0"/>
            <a:ext cx="7772400" cy="1371600"/>
          </a:xfrm>
        </p:spPr>
        <p:txBody>
          <a:bodyPr/>
          <a:lstStyle/>
          <a:p>
            <a:pPr eaLnBrk="1" hangingPunct="1"/>
            <a:r>
              <a:rPr lang="en-US" altLang="en-US"/>
              <a:t>Enforcement Action/ Liability</a:t>
            </a:r>
          </a:p>
        </p:txBody>
      </p:sp>
      <p:sp>
        <p:nvSpPr>
          <p:cNvPr id="71683" name="Rectangle 3">
            <a:extLst>
              <a:ext uri="{FF2B5EF4-FFF2-40B4-BE49-F238E27FC236}">
                <a16:creationId xmlns:a16="http://schemas.microsoft.com/office/drawing/2014/main" id="{1212B45E-BB25-7532-2177-B9546CC31AAB}"/>
              </a:ext>
            </a:extLst>
          </p:cNvPr>
          <p:cNvSpPr>
            <a:spLocks noGrp="1" noChangeArrowheads="1"/>
          </p:cNvSpPr>
          <p:nvPr>
            <p:ph type="body" idx="1"/>
          </p:nvPr>
        </p:nvSpPr>
        <p:spPr>
          <a:xfrm>
            <a:off x="685800" y="1352550"/>
            <a:ext cx="7772400" cy="4114800"/>
          </a:xfrm>
        </p:spPr>
        <p:txBody>
          <a:bodyPr/>
          <a:lstStyle/>
          <a:p>
            <a:pPr eaLnBrk="1" hangingPunct="1">
              <a:lnSpc>
                <a:spcPct val="90000"/>
              </a:lnSpc>
            </a:pPr>
            <a:r>
              <a:rPr lang="en-US" altLang="en-US" sz="2800"/>
              <a:t>EPA- Up to $25, 000 per violation per day for serious violations; felony criminal penalties are also applicable to willful violations. </a:t>
            </a:r>
          </a:p>
          <a:p>
            <a:pPr eaLnBrk="1" hangingPunct="1">
              <a:lnSpc>
                <a:spcPct val="90000"/>
              </a:lnSpc>
            </a:pPr>
            <a:r>
              <a:rPr lang="en-US" altLang="en-US" sz="2800"/>
              <a:t>OSHA- Up to $7,000 per violation per day for serious violations and up to $70,000 per violation per day for willful or repeat violations; felony criminal penalties may also apply to willful violations.</a:t>
            </a:r>
          </a:p>
          <a:p>
            <a:pPr eaLnBrk="1" hangingPunct="1">
              <a:lnSpc>
                <a:spcPct val="90000"/>
              </a:lnSpc>
            </a:pPr>
            <a:r>
              <a:rPr lang="en-US" altLang="en-US" sz="2800"/>
              <a:t>Civil Liability- Responsible individuals and the institution could be subject to tort claims and civil litigation for negligence regarding employee health and safety.</a:t>
            </a:r>
          </a:p>
        </p:txBody>
      </p:sp>
      <p:pic>
        <p:nvPicPr>
          <p:cNvPr id="90118" name="Picture 6">
            <a:hlinkClick r:id="" action="ppaction://media"/>
            <a:extLst>
              <a:ext uri="{FF2B5EF4-FFF2-40B4-BE49-F238E27FC236}">
                <a16:creationId xmlns:a16="http://schemas.microsoft.com/office/drawing/2014/main" id="{A34A679D-433C-7F23-82A4-0DF76C588467}"/>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001000" y="5867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011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90118"/>
                                        </p:tgtEl>
                                      </p:cBhvr>
                                    </p:cmd>
                                  </p:childTnLst>
                                </p:cTn>
                              </p:par>
                            </p:childTnLst>
                          </p:cTn>
                        </p:par>
                      </p:childTnLst>
                    </p:cTn>
                  </p:par>
                </p:childTnLst>
              </p:cTn>
              <p:nextCondLst>
                <p:cond evt="onClick" delay="0">
                  <p:tgtEl>
                    <p:spTgt spid="90118"/>
                  </p:tgtEl>
                </p:cond>
              </p:nextCondLst>
            </p:seq>
            <p:audio>
              <p:cMediaNode vol="80000">
                <p:cTn id="7" fill="hold" display="0">
                  <p:stCondLst>
                    <p:cond delay="indefinite"/>
                  </p:stCondLst>
                  <p:endCondLst>
                    <p:cond evt="onStopAudio" delay="0">
                      <p:tgtEl>
                        <p:sldTgt/>
                      </p:tgtEl>
                    </p:cond>
                  </p:endCondLst>
                </p:cTn>
                <p:tgtEl>
                  <p:spTgt spid="90118"/>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620E9C14-D845-CEBC-3411-1B37493090C1}"/>
              </a:ext>
            </a:extLst>
          </p:cNvPr>
          <p:cNvSpPr>
            <a:spLocks noGrp="1" noChangeArrowheads="1"/>
          </p:cNvSpPr>
          <p:nvPr>
            <p:ph type="title" idx="4294967295"/>
          </p:nvPr>
        </p:nvSpPr>
        <p:spPr>
          <a:xfrm>
            <a:off x="762000" y="0"/>
            <a:ext cx="7772400" cy="1143000"/>
          </a:xfrm>
        </p:spPr>
        <p:txBody>
          <a:bodyPr/>
          <a:lstStyle/>
          <a:p>
            <a:pPr eaLnBrk="1" hangingPunct="1"/>
            <a:r>
              <a:rPr lang="en-US" altLang="en-US"/>
              <a:t>Asbestos Awareness Review</a:t>
            </a:r>
          </a:p>
        </p:txBody>
      </p:sp>
      <p:sp>
        <p:nvSpPr>
          <p:cNvPr id="73731" name="Text Box 3">
            <a:extLst>
              <a:ext uri="{FF2B5EF4-FFF2-40B4-BE49-F238E27FC236}">
                <a16:creationId xmlns:a16="http://schemas.microsoft.com/office/drawing/2014/main" id="{590755D3-1CBC-BC3B-6B73-163CDB4A0AEF}"/>
              </a:ext>
            </a:extLst>
          </p:cNvPr>
          <p:cNvSpPr txBox="1">
            <a:spLocks noChangeArrowheads="1"/>
          </p:cNvSpPr>
          <p:nvPr/>
        </p:nvSpPr>
        <p:spPr bwMode="auto">
          <a:xfrm>
            <a:off x="381000" y="1143000"/>
            <a:ext cx="8534400"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000">
                <a:solidFill>
                  <a:schemeClr val="tx1"/>
                </a:solidFill>
                <a:latin typeface="Times New Roman" panose="02020603050405020304" pitchFamily="18" charset="0"/>
              </a:defRPr>
            </a:lvl1pPr>
            <a:lvl2pPr marL="914400" indent="-457200">
              <a:defRPr sz="1000">
                <a:solidFill>
                  <a:schemeClr val="tx1"/>
                </a:solidFill>
                <a:latin typeface="Times New Roman" panose="02020603050405020304" pitchFamily="18" charset="0"/>
              </a:defRPr>
            </a:lvl2pPr>
            <a:lvl3pPr marL="1371600" indent="-457200">
              <a:defRPr sz="1000">
                <a:solidFill>
                  <a:schemeClr val="tx1"/>
                </a:solidFill>
                <a:latin typeface="Times New Roman" panose="02020603050405020304" pitchFamily="18" charset="0"/>
              </a:defRPr>
            </a:lvl3pPr>
            <a:lvl4pPr marL="1828800" indent="-457200">
              <a:defRPr sz="1000">
                <a:solidFill>
                  <a:schemeClr val="tx1"/>
                </a:solidFill>
                <a:latin typeface="Times New Roman" panose="02020603050405020304" pitchFamily="18" charset="0"/>
              </a:defRPr>
            </a:lvl4pPr>
            <a:lvl5pPr marL="2286000" indent="-457200">
              <a:defRPr sz="1000">
                <a:solidFill>
                  <a:schemeClr val="tx1"/>
                </a:solidFill>
                <a:latin typeface="Times New Roman" panose="02020603050405020304" pitchFamily="18" charset="0"/>
              </a:defRPr>
            </a:lvl5pPr>
            <a:lvl6pPr marL="2743200" indent="-457200" eaLnBrk="0" fontAlgn="base" hangingPunct="0">
              <a:spcBef>
                <a:spcPct val="0"/>
              </a:spcBef>
              <a:spcAft>
                <a:spcPct val="0"/>
              </a:spcAft>
              <a:defRPr sz="1000">
                <a:solidFill>
                  <a:schemeClr val="tx1"/>
                </a:solidFill>
                <a:latin typeface="Times New Roman" panose="02020603050405020304" pitchFamily="18" charset="0"/>
              </a:defRPr>
            </a:lvl6pPr>
            <a:lvl7pPr marL="3200400" indent="-457200" eaLnBrk="0" fontAlgn="base" hangingPunct="0">
              <a:spcBef>
                <a:spcPct val="0"/>
              </a:spcBef>
              <a:spcAft>
                <a:spcPct val="0"/>
              </a:spcAft>
              <a:defRPr sz="1000">
                <a:solidFill>
                  <a:schemeClr val="tx1"/>
                </a:solidFill>
                <a:latin typeface="Times New Roman" panose="02020603050405020304" pitchFamily="18" charset="0"/>
              </a:defRPr>
            </a:lvl7pPr>
            <a:lvl8pPr marL="3657600" indent="-457200" eaLnBrk="0" fontAlgn="base" hangingPunct="0">
              <a:spcBef>
                <a:spcPct val="0"/>
              </a:spcBef>
              <a:spcAft>
                <a:spcPct val="0"/>
              </a:spcAft>
              <a:defRPr sz="1000">
                <a:solidFill>
                  <a:schemeClr val="tx1"/>
                </a:solidFill>
                <a:latin typeface="Times New Roman" panose="02020603050405020304" pitchFamily="18" charset="0"/>
              </a:defRPr>
            </a:lvl8pPr>
            <a:lvl9pPr marL="4114800" indent="-457200" eaLnBrk="0" fontAlgn="base" hangingPunct="0">
              <a:spcBef>
                <a:spcPct val="0"/>
              </a:spcBef>
              <a:spcAft>
                <a:spcPct val="0"/>
              </a:spcAft>
              <a:defRPr sz="1000">
                <a:solidFill>
                  <a:schemeClr val="tx1"/>
                </a:solidFill>
                <a:latin typeface="Times New Roman" panose="02020603050405020304" pitchFamily="18" charset="0"/>
              </a:defRPr>
            </a:lvl9pPr>
          </a:lstStyle>
          <a:p>
            <a:pPr eaLnBrk="1" hangingPunct="1">
              <a:spcBef>
                <a:spcPts val="25"/>
              </a:spcBef>
              <a:buFontTx/>
              <a:buAutoNum type="arabicPeriod"/>
            </a:pPr>
            <a:r>
              <a:rPr lang="en-US" altLang="en-US" sz="2800"/>
              <a:t>Asbestos is a naturally occurring silicate.  True or False</a:t>
            </a:r>
          </a:p>
          <a:p>
            <a:pPr eaLnBrk="1" hangingPunct="1">
              <a:spcBef>
                <a:spcPts val="25"/>
              </a:spcBef>
              <a:buFontTx/>
              <a:buAutoNum type="arabicPeriod"/>
            </a:pPr>
            <a:r>
              <a:rPr lang="en-US" altLang="en-US" sz="2800"/>
              <a:t>Chrysotile is a common type of asbestos.  True or False</a:t>
            </a:r>
          </a:p>
          <a:p>
            <a:pPr eaLnBrk="1" hangingPunct="1">
              <a:spcBef>
                <a:spcPts val="25"/>
              </a:spcBef>
              <a:buFontTx/>
              <a:buAutoNum type="arabicPeriod"/>
            </a:pPr>
            <a:r>
              <a:rPr lang="en-US" altLang="en-US" sz="2800"/>
              <a:t>Any material that contains &gt; 1% asbestos that can be crumbled, pulverized, or reduced to powder by hand pressure when dry is considered friable.  True or False</a:t>
            </a:r>
          </a:p>
          <a:p>
            <a:pPr eaLnBrk="1" hangingPunct="1">
              <a:spcBef>
                <a:spcPts val="25"/>
              </a:spcBef>
              <a:buFontTx/>
              <a:buAutoNum type="arabicPeriod"/>
            </a:pPr>
            <a:r>
              <a:rPr lang="en-US" altLang="en-US" sz="2800"/>
              <a:t>Non friable asbestos containing materials can never become friable.  True or False</a:t>
            </a:r>
          </a:p>
          <a:p>
            <a:pPr eaLnBrk="1" hangingPunct="1">
              <a:spcBef>
                <a:spcPts val="25"/>
              </a:spcBef>
              <a:buFontTx/>
              <a:buAutoNum type="arabicPeriod"/>
            </a:pPr>
            <a:r>
              <a:rPr lang="en-US" altLang="en-US" sz="2800"/>
              <a:t>Asbestos is primarily what type of health hazard? A. Inhalation, B. Ingestion, C. Absorption, D. Injection</a:t>
            </a:r>
          </a:p>
          <a:p>
            <a:pPr eaLnBrk="1" hangingPunct="1">
              <a:spcBef>
                <a:spcPts val="25"/>
              </a:spcBef>
              <a:buFontTx/>
              <a:buAutoNum type="arabicPeriod"/>
            </a:pPr>
            <a:endParaRPr lang="en-US" altLang="en-US" sz="28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9A75BFC4-E5FC-FB72-B6A5-A44758CD7C9F}"/>
              </a:ext>
            </a:extLst>
          </p:cNvPr>
          <p:cNvSpPr>
            <a:spLocks noGrp="1" noChangeArrowheads="1"/>
          </p:cNvSpPr>
          <p:nvPr>
            <p:ph type="title" idx="4294967295"/>
          </p:nvPr>
        </p:nvSpPr>
        <p:spPr>
          <a:xfrm>
            <a:off x="685800" y="152400"/>
            <a:ext cx="7772400" cy="762000"/>
          </a:xfrm>
        </p:spPr>
        <p:txBody>
          <a:bodyPr/>
          <a:lstStyle/>
          <a:p>
            <a:pPr eaLnBrk="1" hangingPunct="1"/>
            <a:r>
              <a:rPr lang="en-US" altLang="en-US"/>
              <a:t>Asbestos Awareness Review</a:t>
            </a:r>
          </a:p>
        </p:txBody>
      </p:sp>
      <p:sp>
        <p:nvSpPr>
          <p:cNvPr id="74755" name="Text Box 3">
            <a:extLst>
              <a:ext uri="{FF2B5EF4-FFF2-40B4-BE49-F238E27FC236}">
                <a16:creationId xmlns:a16="http://schemas.microsoft.com/office/drawing/2014/main" id="{DC8B46A4-5403-B720-0AD4-551EA7B1E883}"/>
              </a:ext>
            </a:extLst>
          </p:cNvPr>
          <p:cNvSpPr txBox="1">
            <a:spLocks noChangeArrowheads="1"/>
          </p:cNvSpPr>
          <p:nvPr/>
        </p:nvSpPr>
        <p:spPr bwMode="auto">
          <a:xfrm>
            <a:off x="762000" y="1828800"/>
            <a:ext cx="8001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en-US" altLang="en-US" sz="1000"/>
          </a:p>
        </p:txBody>
      </p:sp>
      <p:sp>
        <p:nvSpPr>
          <p:cNvPr id="139268" name="Text Box 4">
            <a:extLst>
              <a:ext uri="{FF2B5EF4-FFF2-40B4-BE49-F238E27FC236}">
                <a16:creationId xmlns:a16="http://schemas.microsoft.com/office/drawing/2014/main" id="{4E391717-CD00-1B5D-FE6A-0EC29536CEAC}"/>
              </a:ext>
            </a:extLst>
          </p:cNvPr>
          <p:cNvSpPr txBox="1">
            <a:spLocks noChangeArrowheads="1"/>
          </p:cNvSpPr>
          <p:nvPr/>
        </p:nvSpPr>
        <p:spPr bwMode="auto">
          <a:xfrm>
            <a:off x="457200" y="762000"/>
            <a:ext cx="8229600" cy="4094163"/>
          </a:xfrm>
          <a:prstGeom prst="rect">
            <a:avLst/>
          </a:prstGeom>
          <a:noFill/>
          <a:ln>
            <a:noFill/>
          </a:ln>
          <a:effec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marL="514350" indent="-514350" eaLnBrk="1" hangingPunct="1">
              <a:spcBef>
                <a:spcPts val="22"/>
              </a:spcBef>
              <a:buFont typeface="+mj-lt"/>
              <a:buAutoNum type="arabicPeriod" startAt="6"/>
              <a:defRPr/>
            </a:pPr>
            <a:r>
              <a:rPr lang="en-US" altLang="en-US" sz="2600" dirty="0"/>
              <a:t>Where is the BYU-Idaho Asbestos Survey File located?</a:t>
            </a:r>
          </a:p>
          <a:p>
            <a:pPr eaLnBrk="1" hangingPunct="1">
              <a:spcBef>
                <a:spcPts val="22"/>
              </a:spcBef>
              <a:buFontTx/>
              <a:buAutoNum type="arabicPeriod" startAt="6"/>
              <a:defRPr/>
            </a:pPr>
            <a:r>
              <a:rPr lang="en-US" altLang="en-US" sz="2600" dirty="0"/>
              <a:t>Where can the BYU-Idaho Asbestos Policy be found?</a:t>
            </a:r>
          </a:p>
          <a:p>
            <a:pPr eaLnBrk="1" hangingPunct="1">
              <a:spcBef>
                <a:spcPts val="22"/>
              </a:spcBef>
              <a:buFontTx/>
              <a:buAutoNum type="arabicPeriod" startAt="6"/>
              <a:defRPr/>
            </a:pPr>
            <a:r>
              <a:rPr lang="en-US" altLang="en-US" sz="2600" dirty="0"/>
              <a:t>How can you tell with certainty if a material contains asbestos? A. Close visual inspection, B. Comparison with known ACM, C. Laboratory Analysis, D. Flame test</a:t>
            </a:r>
          </a:p>
          <a:p>
            <a:pPr eaLnBrk="1" hangingPunct="1">
              <a:spcBef>
                <a:spcPts val="22"/>
              </a:spcBef>
              <a:buFontTx/>
              <a:buAutoNum type="arabicPeriod" startAt="6"/>
              <a:defRPr/>
            </a:pPr>
            <a:r>
              <a:rPr lang="en-US" altLang="en-US" sz="2600" dirty="0"/>
              <a:t>The primary reason for complying with OSHA and EPA asbestos regulations is: A. To avoid enforcement action, B. to keep your supervisor happy, C. to protect your health and well-being, D. to protect the institution from liability.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BE8DA9F-3CD7-B2C9-67E7-DD93C16205DA}"/>
              </a:ext>
            </a:extLst>
          </p:cNvPr>
          <p:cNvSpPr>
            <a:spLocks noGrp="1" noChangeArrowheads="1"/>
          </p:cNvSpPr>
          <p:nvPr>
            <p:ph type="title" idx="4294967295"/>
          </p:nvPr>
        </p:nvSpPr>
        <p:spPr/>
        <p:txBody>
          <a:bodyPr/>
          <a:lstStyle/>
          <a:p>
            <a:pPr eaLnBrk="1" hangingPunct="1"/>
            <a:r>
              <a:rPr lang="en-US" altLang="en-US" b="1">
                <a:solidFill>
                  <a:srgbClr val="FFC000"/>
                </a:solidFill>
              </a:rPr>
              <a:t>Types</a:t>
            </a:r>
            <a:r>
              <a:rPr lang="en-US" altLang="en-US" b="1"/>
              <a:t> of Asbestos</a:t>
            </a:r>
          </a:p>
        </p:txBody>
      </p:sp>
      <p:sp>
        <p:nvSpPr>
          <p:cNvPr id="10243" name="Text Box 3">
            <a:extLst>
              <a:ext uri="{FF2B5EF4-FFF2-40B4-BE49-F238E27FC236}">
                <a16:creationId xmlns:a16="http://schemas.microsoft.com/office/drawing/2014/main" id="{80A25C74-C711-F72E-CD7F-4D0F65FD92E2}"/>
              </a:ext>
            </a:extLst>
          </p:cNvPr>
          <p:cNvSpPr txBox="1">
            <a:spLocks noChangeArrowheads="1"/>
          </p:cNvSpPr>
          <p:nvPr/>
        </p:nvSpPr>
        <p:spPr bwMode="auto">
          <a:xfrm>
            <a:off x="2590800" y="1905000"/>
            <a:ext cx="6477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ts val="25"/>
              </a:spcBef>
            </a:pPr>
            <a:r>
              <a:rPr lang="en-US" altLang="en-US"/>
              <a:t>Actinolite</a:t>
            </a:r>
          </a:p>
          <a:p>
            <a:pPr eaLnBrk="1" hangingPunct="1">
              <a:spcBef>
                <a:spcPts val="25"/>
              </a:spcBef>
            </a:pPr>
            <a:r>
              <a:rPr lang="en-US" altLang="en-US"/>
              <a:t>Anthophyllite</a:t>
            </a:r>
          </a:p>
          <a:p>
            <a:pPr eaLnBrk="1" hangingPunct="1">
              <a:spcBef>
                <a:spcPts val="25"/>
              </a:spcBef>
            </a:pPr>
            <a:r>
              <a:rPr lang="en-US" altLang="en-US"/>
              <a:t>Amosite: (Brown Asbestos) </a:t>
            </a:r>
          </a:p>
          <a:p>
            <a:pPr eaLnBrk="1" hangingPunct="1">
              <a:spcBef>
                <a:spcPts val="25"/>
              </a:spcBef>
            </a:pPr>
            <a:r>
              <a:rPr lang="en-US" altLang="en-US"/>
              <a:t>Chrysotile (Serpentine)</a:t>
            </a:r>
          </a:p>
          <a:p>
            <a:pPr eaLnBrk="1" hangingPunct="1">
              <a:spcBef>
                <a:spcPts val="25"/>
              </a:spcBef>
            </a:pPr>
            <a:r>
              <a:rPr lang="en-US" altLang="en-US"/>
              <a:t>Crocidolite</a:t>
            </a:r>
          </a:p>
          <a:p>
            <a:pPr eaLnBrk="1" hangingPunct="1">
              <a:spcBef>
                <a:spcPts val="25"/>
              </a:spcBef>
            </a:pPr>
            <a:r>
              <a:rPr lang="en-US" altLang="en-US"/>
              <a:t>Tremolite</a:t>
            </a:r>
          </a:p>
        </p:txBody>
      </p:sp>
      <p:pic>
        <p:nvPicPr>
          <p:cNvPr id="52230" name="Picture 6">
            <a:hlinkClick r:id="" action="ppaction://media"/>
            <a:extLst>
              <a:ext uri="{FF2B5EF4-FFF2-40B4-BE49-F238E27FC236}">
                <a16:creationId xmlns:a16="http://schemas.microsoft.com/office/drawing/2014/main" id="{BB1D84FB-3AF2-9D08-3240-4CF879727544}"/>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82296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223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52230"/>
                                        </p:tgtEl>
                                      </p:cBhvr>
                                    </p:cmd>
                                  </p:childTnLst>
                                </p:cTn>
                              </p:par>
                            </p:childTnLst>
                          </p:cTn>
                        </p:par>
                      </p:childTnLst>
                    </p:cTn>
                  </p:par>
                </p:childTnLst>
              </p:cTn>
              <p:nextCondLst>
                <p:cond evt="onClick" delay="0">
                  <p:tgtEl>
                    <p:spTgt spid="52230"/>
                  </p:tgtEl>
                </p:cond>
              </p:nextCondLst>
            </p:seq>
            <p:audio>
              <p:cMediaNode vol="80000">
                <p:cTn id="7" fill="hold" display="0">
                  <p:stCondLst>
                    <p:cond delay="indefinite"/>
                  </p:stCondLst>
                  <p:endCondLst>
                    <p:cond evt="onStopAudio" delay="0">
                      <p:tgtEl>
                        <p:sldTgt/>
                      </p:tgtEl>
                    </p:cond>
                  </p:endCondLst>
                </p:cTn>
                <p:tgtEl>
                  <p:spTgt spid="5223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8D1AD332-F05B-F224-5404-512F41E753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400" y="830263"/>
            <a:ext cx="75692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a:extLst>
              <a:ext uri="{FF2B5EF4-FFF2-40B4-BE49-F238E27FC236}">
                <a16:creationId xmlns:a16="http://schemas.microsoft.com/office/drawing/2014/main" id="{3754F3CD-0663-4CC6-9A24-F374E8F21013}"/>
              </a:ext>
            </a:extLst>
          </p:cNvPr>
          <p:cNvSpPr txBox="1">
            <a:spLocks noChangeArrowheads="1"/>
          </p:cNvSpPr>
          <p:nvPr/>
        </p:nvSpPr>
        <p:spPr bwMode="auto">
          <a:xfrm flipH="1">
            <a:off x="327025" y="6016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en-US" altLang="en-US" sz="2400"/>
          </a:p>
        </p:txBody>
      </p:sp>
      <p:sp>
        <p:nvSpPr>
          <p:cNvPr id="12292" name="Rectangle 4">
            <a:extLst>
              <a:ext uri="{FF2B5EF4-FFF2-40B4-BE49-F238E27FC236}">
                <a16:creationId xmlns:a16="http://schemas.microsoft.com/office/drawing/2014/main" id="{5539CA48-40DA-5299-FDAF-83D146E50775}"/>
              </a:ext>
            </a:extLst>
          </p:cNvPr>
          <p:cNvSpPr>
            <a:spLocks noGrp="1" noChangeArrowheads="1"/>
          </p:cNvSpPr>
          <p:nvPr>
            <p:ph type="title" idx="4294967295"/>
          </p:nvPr>
        </p:nvSpPr>
        <p:spPr>
          <a:xfrm>
            <a:off x="685800" y="-93663"/>
            <a:ext cx="7772400" cy="1143001"/>
          </a:xfrm>
        </p:spPr>
        <p:txBody>
          <a:bodyPr/>
          <a:lstStyle/>
          <a:p>
            <a:pPr eaLnBrk="1" hangingPunct="1"/>
            <a:r>
              <a:rPr lang="en-US" altLang="en-US" sz="3600"/>
              <a:t>Naturally Occurring Asbestos</a:t>
            </a:r>
          </a:p>
        </p:txBody>
      </p:sp>
      <p:pic>
        <p:nvPicPr>
          <p:cNvPr id="31751" name="Picture 7">
            <a:hlinkClick r:id="" action="ppaction://media"/>
            <a:extLst>
              <a:ext uri="{FF2B5EF4-FFF2-40B4-BE49-F238E27FC236}">
                <a16:creationId xmlns:a16="http://schemas.microsoft.com/office/drawing/2014/main" id="{912F7D52-993A-B1D3-BB95-837EB93E5C72}"/>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7543800" y="5562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751"/>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1751"/>
                                        </p:tgtEl>
                                      </p:cBhvr>
                                    </p:cmd>
                                  </p:childTnLst>
                                </p:cTn>
                              </p:par>
                            </p:childTnLst>
                          </p:cTn>
                        </p:par>
                      </p:childTnLst>
                    </p:cTn>
                  </p:par>
                </p:childTnLst>
              </p:cTn>
              <p:nextCondLst>
                <p:cond evt="onClick" delay="0">
                  <p:tgtEl>
                    <p:spTgt spid="31751"/>
                  </p:tgtEl>
                </p:cond>
              </p:nextCondLst>
            </p:seq>
            <p:audio>
              <p:cMediaNode vol="80000">
                <p:cTn id="7" fill="hold" display="0">
                  <p:stCondLst>
                    <p:cond delay="indefinite"/>
                  </p:stCondLst>
                  <p:endCondLst>
                    <p:cond evt="onStopAudio" delay="0">
                      <p:tgtEl>
                        <p:sldTgt/>
                      </p:tgtEl>
                    </p:cond>
                  </p:endCondLst>
                </p:cTn>
                <p:tgtEl>
                  <p:spTgt spid="3175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AFF9682E-40D1-AC3A-2137-B78745A9A9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400" y="990600"/>
            <a:ext cx="75692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3">
            <a:extLst>
              <a:ext uri="{FF2B5EF4-FFF2-40B4-BE49-F238E27FC236}">
                <a16:creationId xmlns:a16="http://schemas.microsoft.com/office/drawing/2014/main" id="{8940E882-FD77-1BB6-897D-4BFDDCD35D3A}"/>
              </a:ext>
            </a:extLst>
          </p:cNvPr>
          <p:cNvSpPr txBox="1">
            <a:spLocks noChangeArrowheads="1"/>
          </p:cNvSpPr>
          <p:nvPr/>
        </p:nvSpPr>
        <p:spPr bwMode="auto">
          <a:xfrm>
            <a:off x="533400" y="609600"/>
            <a:ext cx="624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en-US" altLang="en-US" sz="2400"/>
          </a:p>
        </p:txBody>
      </p:sp>
      <p:sp>
        <p:nvSpPr>
          <p:cNvPr id="14340" name="Rectangle 4">
            <a:extLst>
              <a:ext uri="{FF2B5EF4-FFF2-40B4-BE49-F238E27FC236}">
                <a16:creationId xmlns:a16="http://schemas.microsoft.com/office/drawing/2014/main" id="{BC784154-CE3C-6549-3A14-3A01533EAB5A}"/>
              </a:ext>
            </a:extLst>
          </p:cNvPr>
          <p:cNvSpPr>
            <a:spLocks noGrp="1" noChangeArrowheads="1"/>
          </p:cNvSpPr>
          <p:nvPr>
            <p:ph type="title" idx="4294967295"/>
          </p:nvPr>
        </p:nvSpPr>
        <p:spPr>
          <a:xfrm>
            <a:off x="965200" y="0"/>
            <a:ext cx="7772400" cy="1143000"/>
          </a:xfrm>
        </p:spPr>
        <p:txBody>
          <a:bodyPr/>
          <a:lstStyle/>
          <a:p>
            <a:pPr eaLnBrk="1" hangingPunct="1"/>
            <a:r>
              <a:rPr lang="en-US" altLang="en-US"/>
              <a:t>Crushed Asbestos Rock</a:t>
            </a:r>
          </a:p>
        </p:txBody>
      </p:sp>
      <p:pic>
        <p:nvPicPr>
          <p:cNvPr id="32775" name="Picture 7">
            <a:hlinkClick r:id="" action="ppaction://media"/>
            <a:extLst>
              <a:ext uri="{FF2B5EF4-FFF2-40B4-BE49-F238E27FC236}">
                <a16:creationId xmlns:a16="http://schemas.microsoft.com/office/drawing/2014/main" id="{4EB117A8-700C-DC0A-777C-27E8A6CF81F1}"/>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7772400" y="5562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77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2775"/>
                                        </p:tgtEl>
                                      </p:cBhvr>
                                    </p:cmd>
                                  </p:childTnLst>
                                </p:cTn>
                              </p:par>
                            </p:childTnLst>
                          </p:cTn>
                        </p:par>
                      </p:childTnLst>
                    </p:cTn>
                  </p:par>
                </p:childTnLst>
              </p:cTn>
              <p:nextCondLst>
                <p:cond evt="onClick" delay="0">
                  <p:tgtEl>
                    <p:spTgt spid="32775"/>
                  </p:tgtEl>
                </p:cond>
              </p:nextCondLst>
            </p:seq>
            <p:audio>
              <p:cMediaNode vol="80000">
                <p:cTn id="7" fill="hold" display="0">
                  <p:stCondLst>
                    <p:cond delay="indefinite"/>
                  </p:stCondLst>
                  <p:endCondLst>
                    <p:cond evt="onStopAudio" delay="0">
                      <p:tgtEl>
                        <p:sldTgt/>
                      </p:tgtEl>
                    </p:cond>
                  </p:endCondLst>
                </p:cTn>
                <p:tgtEl>
                  <p:spTgt spid="3277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00D269F3-3B30-4210-8479-C122618EE2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a:extLst>
              <a:ext uri="{FF2B5EF4-FFF2-40B4-BE49-F238E27FC236}">
                <a16:creationId xmlns:a16="http://schemas.microsoft.com/office/drawing/2014/main" id="{4E7184C7-2D70-2C97-57F4-85907331D898}"/>
              </a:ext>
            </a:extLst>
          </p:cNvPr>
          <p:cNvSpPr>
            <a:spLocks noGrp="1" noChangeArrowheads="1"/>
          </p:cNvSpPr>
          <p:nvPr>
            <p:ph type="title" idx="4294967295"/>
          </p:nvPr>
        </p:nvSpPr>
        <p:spPr/>
        <p:txBody>
          <a:bodyPr/>
          <a:lstStyle/>
          <a:p>
            <a:pPr eaLnBrk="1" hangingPunct="1"/>
            <a:r>
              <a:rPr lang="en-US" altLang="en-US"/>
              <a:t>Natural Asbestos </a:t>
            </a:r>
          </a:p>
        </p:txBody>
      </p:sp>
      <p:pic>
        <p:nvPicPr>
          <p:cNvPr id="33798" name="Picture 6">
            <a:hlinkClick r:id="" action="ppaction://media"/>
            <a:extLst>
              <a:ext uri="{FF2B5EF4-FFF2-40B4-BE49-F238E27FC236}">
                <a16:creationId xmlns:a16="http://schemas.microsoft.com/office/drawing/2014/main" id="{066405AD-2FF2-BA15-7F9E-4005064F3071}"/>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7772400" y="5791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79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3798"/>
                                        </p:tgtEl>
                                      </p:cBhvr>
                                    </p:cmd>
                                  </p:childTnLst>
                                </p:cTn>
                              </p:par>
                            </p:childTnLst>
                          </p:cTn>
                        </p:par>
                      </p:childTnLst>
                    </p:cTn>
                  </p:par>
                </p:childTnLst>
              </p:cTn>
              <p:nextCondLst>
                <p:cond evt="onClick" delay="0">
                  <p:tgtEl>
                    <p:spTgt spid="33798"/>
                  </p:tgtEl>
                </p:cond>
              </p:nextCondLst>
            </p:seq>
            <p:audio>
              <p:cMediaNode vol="80000">
                <p:cTn id="7" fill="hold" display="0">
                  <p:stCondLst>
                    <p:cond delay="indefinite"/>
                  </p:stCondLst>
                  <p:endCondLst>
                    <p:cond evt="onStopAudio" delay="0">
                      <p:tgtEl>
                        <p:sldTgt/>
                      </p:tgtEl>
                    </p:cond>
                  </p:endCondLst>
                </p:cTn>
                <p:tgtEl>
                  <p:spTgt spid="3379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5DD5B77C-7C48-8106-8F72-AA33E1D9E9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2550" y="1060450"/>
            <a:ext cx="64389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id="{93C482A8-44F2-53FC-F3CE-C72F63723F61}"/>
              </a:ext>
            </a:extLst>
          </p:cNvPr>
          <p:cNvSpPr>
            <a:spLocks noGrp="1" noChangeArrowheads="1"/>
          </p:cNvSpPr>
          <p:nvPr>
            <p:ph type="title" idx="4294967295"/>
          </p:nvPr>
        </p:nvSpPr>
        <p:spPr>
          <a:xfrm>
            <a:off x="685800" y="136525"/>
            <a:ext cx="7772400" cy="1143000"/>
          </a:xfrm>
        </p:spPr>
        <p:txBody>
          <a:bodyPr/>
          <a:lstStyle/>
          <a:p>
            <a:pPr eaLnBrk="1" hangingPunct="1"/>
            <a:r>
              <a:rPr lang="en-US" altLang="en-US"/>
              <a:t>Natural Asbestos Fiber Bundle</a:t>
            </a:r>
          </a:p>
        </p:txBody>
      </p:sp>
      <p:pic>
        <p:nvPicPr>
          <p:cNvPr id="36870" name="Picture 6">
            <a:hlinkClick r:id="" action="ppaction://media"/>
            <a:extLst>
              <a:ext uri="{FF2B5EF4-FFF2-40B4-BE49-F238E27FC236}">
                <a16:creationId xmlns:a16="http://schemas.microsoft.com/office/drawing/2014/main" id="{3EB71739-F28D-1738-768B-0EDE4D3E990D}"/>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4582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870"/>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6870"/>
                                        </p:tgtEl>
                                      </p:cBhvr>
                                    </p:cmd>
                                  </p:childTnLst>
                                </p:cTn>
                              </p:par>
                            </p:childTnLst>
                          </p:cTn>
                        </p:par>
                      </p:childTnLst>
                    </p:cTn>
                  </p:par>
                </p:childTnLst>
              </p:cTn>
              <p:nextCondLst>
                <p:cond evt="onClick" delay="0">
                  <p:tgtEl>
                    <p:spTgt spid="36870"/>
                  </p:tgtEl>
                </p:cond>
              </p:nextCondLst>
            </p:seq>
            <p:audio>
              <p:cMediaNode vol="80000">
                <p:cTn id="7" fill="hold" display="0">
                  <p:stCondLst>
                    <p:cond delay="indefinite"/>
                  </p:stCondLst>
                  <p:endCondLst>
                    <p:cond evt="onStopAudio" delay="0">
                      <p:tgtEl>
                        <p:sldTgt/>
                      </p:tgtEl>
                    </p:cond>
                  </p:endCondLst>
                </p:cTn>
                <p:tgtEl>
                  <p:spTgt spid="3687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959960B8-99BF-2C2D-F92C-B3A83B228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213" y="1133475"/>
            <a:ext cx="7267575" cy="544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a:extLst>
              <a:ext uri="{FF2B5EF4-FFF2-40B4-BE49-F238E27FC236}">
                <a16:creationId xmlns:a16="http://schemas.microsoft.com/office/drawing/2014/main" id="{117602D1-D75D-AB7E-A042-3EA9AB57F6B3}"/>
              </a:ext>
            </a:extLst>
          </p:cNvPr>
          <p:cNvSpPr>
            <a:spLocks noGrp="1" noChangeArrowheads="1"/>
          </p:cNvSpPr>
          <p:nvPr>
            <p:ph type="title" idx="4294967295"/>
          </p:nvPr>
        </p:nvSpPr>
        <p:spPr>
          <a:xfrm>
            <a:off x="38100" y="0"/>
            <a:ext cx="9067800" cy="1143000"/>
          </a:xfrm>
        </p:spPr>
        <p:txBody>
          <a:bodyPr/>
          <a:lstStyle/>
          <a:p>
            <a:pPr eaLnBrk="1" hangingPunct="1"/>
            <a:r>
              <a:rPr lang="en-US" altLang="en-US"/>
              <a:t>Microscopic View of Asbestos Fibers</a:t>
            </a:r>
          </a:p>
        </p:txBody>
      </p:sp>
      <p:pic>
        <p:nvPicPr>
          <p:cNvPr id="30726" name="Picture 6">
            <a:hlinkClick r:id="" action="ppaction://media"/>
            <a:extLst>
              <a:ext uri="{FF2B5EF4-FFF2-40B4-BE49-F238E27FC236}">
                <a16:creationId xmlns:a16="http://schemas.microsoft.com/office/drawing/2014/main" id="{5C3146CB-9A61-C852-BB98-196D31AD7327}"/>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86106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2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0726"/>
                                        </p:tgtEl>
                                      </p:cBhvr>
                                    </p:cmd>
                                  </p:childTnLst>
                                </p:cTn>
                              </p:par>
                            </p:childTnLst>
                          </p:cTn>
                        </p:par>
                      </p:childTnLst>
                    </p:cTn>
                  </p:par>
                </p:childTnLst>
              </p:cTn>
              <p:nextCondLst>
                <p:cond evt="onClick" delay="0">
                  <p:tgtEl>
                    <p:spTgt spid="30726"/>
                  </p:tgtEl>
                </p:cond>
              </p:nextCondLst>
            </p:seq>
            <p:audio>
              <p:cMediaNode vol="80000">
                <p:cTn id="7" fill="hold" display="0">
                  <p:stCondLst>
                    <p:cond delay="indefinite"/>
                  </p:stCondLst>
                  <p:endCondLst>
                    <p:cond evt="onStopAudio" delay="0">
                      <p:tgtEl>
                        <p:sldTgt/>
                      </p:tgtEl>
                    </p:cond>
                  </p:endCondLst>
                </p:cTn>
                <p:tgtEl>
                  <p:spTgt spid="30726"/>
                </p:tgtEl>
              </p:cMediaNode>
            </p:audio>
          </p:childTnLst>
        </p:cTn>
      </p:par>
    </p:tnLst>
  </p:timing>
</p:sld>
</file>

<file path=ppt/theme/theme1.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0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0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Designs\Ribbons.pot</Template>
  <TotalTime>1715</TotalTime>
  <Words>1846</Words>
  <Application>Microsoft Macintosh PowerPoint</Application>
  <PresentationFormat>On-screen Show (4:3)</PresentationFormat>
  <Paragraphs>168</Paragraphs>
  <Slides>39</Slides>
  <Notes>31</Notes>
  <HiddenSlides>0</HiddenSlides>
  <MMClips>30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Times New Roman</vt:lpstr>
      <vt:lpstr>Arial</vt:lpstr>
      <vt:lpstr>Ribbons</vt:lpstr>
      <vt:lpstr>Asbestos Awareness Training</vt:lpstr>
      <vt:lpstr>What is Asbestos?  Where does it come from? What is it used for? Why is it regulated? What are its health effects? </vt:lpstr>
      <vt:lpstr>Definition:</vt:lpstr>
      <vt:lpstr>Types of Asbestos</vt:lpstr>
      <vt:lpstr>Naturally Occurring Asbestos</vt:lpstr>
      <vt:lpstr>Crushed Asbestos Rock</vt:lpstr>
      <vt:lpstr>Natural Asbestos </vt:lpstr>
      <vt:lpstr>Natural Asbestos Fiber Bundle</vt:lpstr>
      <vt:lpstr>Microscopic View of Asbestos Fibers</vt:lpstr>
      <vt:lpstr>Microscopic View of Asbestos Fibers</vt:lpstr>
      <vt:lpstr>Microscopic View of Fractured Asbestos Fibers</vt:lpstr>
      <vt:lpstr>Asbestos Exposure Limits</vt:lpstr>
      <vt:lpstr>Friable              Non-Friable</vt:lpstr>
      <vt:lpstr>Health Effects</vt:lpstr>
      <vt:lpstr>Diseases Associated with Prolonged Asbestos Exposure</vt:lpstr>
      <vt:lpstr>Asbestos Fibers in Lung Tissue</vt:lpstr>
      <vt:lpstr>Asbestos Fiber in Lung Tissue</vt:lpstr>
      <vt:lpstr>Lung Damage</vt:lpstr>
      <vt:lpstr>Pleural Plaques</vt:lpstr>
      <vt:lpstr>Smoker with Asbestosis</vt:lpstr>
      <vt:lpstr>Death Rates</vt:lpstr>
      <vt:lpstr>State Mortality Rates</vt:lpstr>
      <vt:lpstr>Median Age At Death</vt:lpstr>
      <vt:lpstr>Deaths by Sex, Race and Age</vt:lpstr>
      <vt:lpstr>Uses for Asbestos</vt:lpstr>
      <vt:lpstr>Categories of Asbestos Containing Materials </vt:lpstr>
      <vt:lpstr>Surfacing Materials</vt:lpstr>
      <vt:lpstr>Thermal System Insulation</vt:lpstr>
      <vt:lpstr>Miscellaneous Materials</vt:lpstr>
      <vt:lpstr>ACM File</vt:lpstr>
      <vt:lpstr>BYU-Idaho Buildings        Verification should always be made before disturbing any suspect materials.  Materials in buildings constructed before 1981 are presumed to be Asbestos Containing Materials (ACM) until proven otherwise by laboratory analysis.</vt:lpstr>
      <vt:lpstr> </vt:lpstr>
      <vt:lpstr>PowerPoint Presentation</vt:lpstr>
      <vt:lpstr>Personal Protective Equipment</vt:lpstr>
      <vt:lpstr>Maintenance Procedure if ACM might be encountered</vt:lpstr>
      <vt:lpstr>Asbestos Abatement Requirements</vt:lpstr>
      <vt:lpstr>Enforcement Action/ Liability</vt:lpstr>
      <vt:lpstr>Asbestos Awareness Review</vt:lpstr>
      <vt:lpstr>Asbestos Awareness Review</vt:lpstr>
    </vt:vector>
  </TitlesOfParts>
  <Company>BYU-IDAHO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Asbestos Awareness Training</dc:title>
  <dc:creator>Tom Leman</dc:creator>
  <cp:lastModifiedBy>Contreras, Benjamin</cp:lastModifiedBy>
  <cp:revision>76</cp:revision>
  <cp:lastPrinted>2003-05-06T22:30:16Z</cp:lastPrinted>
  <dcterms:created xsi:type="dcterms:W3CDTF">2003-05-02T21:35:47Z</dcterms:created>
  <dcterms:modified xsi:type="dcterms:W3CDTF">2026-08-12T17:58:00Z</dcterms:modified>
</cp:coreProperties>
</file>